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4"/>
  </p:notesMasterIdLst>
  <p:sldIdLst>
    <p:sldId id="261" r:id="rId2"/>
    <p:sldId id="279" r:id="rId3"/>
    <p:sldId id="334" r:id="rId4"/>
    <p:sldId id="384" r:id="rId5"/>
    <p:sldId id="385" r:id="rId6"/>
    <p:sldId id="386" r:id="rId7"/>
    <p:sldId id="387" r:id="rId8"/>
    <p:sldId id="388" r:id="rId9"/>
    <p:sldId id="389" r:id="rId10"/>
    <p:sldId id="375" r:id="rId11"/>
    <p:sldId id="396" r:id="rId12"/>
    <p:sldId id="378" r:id="rId13"/>
    <p:sldId id="372" r:id="rId14"/>
    <p:sldId id="380" r:id="rId15"/>
    <p:sldId id="381" r:id="rId16"/>
    <p:sldId id="379" r:id="rId17"/>
    <p:sldId id="382" r:id="rId18"/>
    <p:sldId id="373" r:id="rId19"/>
    <p:sldId id="394" r:id="rId20"/>
    <p:sldId id="395" r:id="rId21"/>
    <p:sldId id="391" r:id="rId22"/>
    <p:sldId id="374" r:id="rId23"/>
  </p:sldIdLst>
  <p:sldSz cx="9144000" cy="5143500" type="screen16x9"/>
  <p:notesSz cx="6858000" cy="9144000"/>
  <p:embeddedFontLst>
    <p:embeddedFont>
      <p:font typeface="Source Sans Pro" panose="020B060402020202020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Source Sans Pro Light" panose="020B0604020202020204" charset="0"/>
      <p:regular r:id="rId33"/>
      <p: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3" autoAdjust="0"/>
    <p:restoredTop sz="83454" autoAdjust="0"/>
  </p:normalViewPr>
  <p:slideViewPr>
    <p:cSldViewPr>
      <p:cViewPr varScale="1">
        <p:scale>
          <a:sx n="81" d="100"/>
          <a:sy n="81" d="100"/>
        </p:scale>
        <p:origin x="-948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B6AAD5-BB22-443A-B98E-11707CBE16C9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2F3A35F-EA2B-462C-89DA-224952DBD84B}">
      <dgm:prSet phldrT="[Text]" custT="1"/>
      <dgm:spPr>
        <a:solidFill>
          <a:schemeClr val="accent1"/>
        </a:solidFill>
        <a:ln>
          <a:noFill/>
        </a:ln>
      </dgm:spPr>
      <dgm:t>
        <a:bodyPr lIns="540000"/>
        <a:lstStyle/>
        <a:p>
          <a:r>
            <a:rPr lang="uk-UA" sz="1600" dirty="0" smtClean="0"/>
            <a:t>Різні лічильники </a:t>
          </a:r>
          <a:r>
            <a:rPr lang="en-US" sz="1600" dirty="0" smtClean="0"/>
            <a:t>(</a:t>
          </a:r>
          <a:r>
            <a:rPr lang="uk-UA" sz="1600" dirty="0" smtClean="0"/>
            <a:t>ручні</a:t>
          </a:r>
          <a:r>
            <a:rPr lang="en-US" sz="1600" dirty="0" smtClean="0"/>
            <a:t>/</a:t>
          </a:r>
          <a:r>
            <a:rPr lang="uk-UA" sz="1600" dirty="0" smtClean="0"/>
            <a:t>автоматичні</a:t>
          </a:r>
          <a:r>
            <a:rPr lang="en-US" sz="1600" dirty="0" smtClean="0"/>
            <a:t>/</a:t>
          </a:r>
          <a:r>
            <a:rPr lang="uk-UA" sz="1600" dirty="0" smtClean="0"/>
            <a:t>різні виробники</a:t>
          </a:r>
          <a:r>
            <a:rPr lang="en-US" sz="1600" dirty="0" smtClean="0"/>
            <a:t>/…)</a:t>
          </a:r>
          <a:endParaRPr lang="en-US" sz="1600" b="1" dirty="0">
            <a:solidFill>
              <a:schemeClr val="bg1"/>
            </a:solidFill>
          </a:endParaRPr>
        </a:p>
      </dgm:t>
    </dgm:pt>
    <dgm:pt modelId="{68C8E73F-A05A-4DC8-914A-C484D8568F55}" type="parTrans" cxnId="{78D5CF50-3633-4A11-9FE0-D306D94A091D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12A631F8-73E8-4437-A632-1DA4C96C2081}" type="sibTrans" cxnId="{78D5CF50-3633-4A11-9FE0-D306D94A091D}">
      <dgm:prSet/>
      <dgm:spPr>
        <a:ln>
          <a:noFill/>
        </a:ln>
      </dgm:spPr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37FDA6AE-027B-4120-90CE-09301A415796}">
      <dgm:prSet phldrT="[Text]" custT="1"/>
      <dgm:spPr>
        <a:solidFill>
          <a:schemeClr val="accent2"/>
        </a:solidFill>
        <a:ln>
          <a:noFill/>
        </a:ln>
      </dgm:spPr>
      <dgm:t>
        <a:bodyPr lIns="540000"/>
        <a:lstStyle/>
        <a:p>
          <a:r>
            <a:rPr lang="uk-UA" sz="1600" dirty="0" smtClean="0"/>
            <a:t>Аналітика по використанню</a:t>
          </a:r>
          <a:r>
            <a:rPr lang="en-US" sz="1600" dirty="0" smtClean="0"/>
            <a:t> (</a:t>
          </a:r>
          <a:r>
            <a:rPr lang="uk-UA" sz="1600" dirty="0" smtClean="0"/>
            <a:t>будівля</a:t>
          </a:r>
          <a:r>
            <a:rPr lang="en-US" sz="1600" dirty="0" smtClean="0"/>
            <a:t>/</a:t>
          </a:r>
          <a:r>
            <a:rPr lang="uk-UA" sz="1600" dirty="0" smtClean="0"/>
            <a:t>портфоліо</a:t>
          </a:r>
          <a:r>
            <a:rPr lang="en-US" sz="1600" dirty="0" smtClean="0"/>
            <a:t>/…)</a:t>
          </a:r>
          <a:endParaRPr lang="en-US" sz="1600" b="1" dirty="0">
            <a:solidFill>
              <a:schemeClr val="bg1"/>
            </a:solidFill>
          </a:endParaRPr>
        </a:p>
      </dgm:t>
    </dgm:pt>
    <dgm:pt modelId="{F547554B-51EF-4D52-BD83-B530786A53F6}" type="parTrans" cxnId="{97371629-EAFB-49C5-8D4C-1C2CC8EF98DA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AACFA7FC-124D-47F0-AAB7-D837F03A13D6}" type="sibTrans" cxnId="{97371629-EAFB-49C5-8D4C-1C2CC8EF98DA}">
      <dgm:prSet/>
      <dgm:spPr>
        <a:ln>
          <a:noFill/>
        </a:ln>
      </dgm:spPr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8C92A023-B595-4B7E-9FD1-86305B47363F}">
      <dgm:prSet phldrT="[Text]" custT="1"/>
      <dgm:spPr>
        <a:solidFill>
          <a:schemeClr val="accent3"/>
        </a:solidFill>
        <a:ln>
          <a:noFill/>
        </a:ln>
      </dgm:spPr>
      <dgm:t>
        <a:bodyPr lIns="540000"/>
        <a:lstStyle/>
        <a:p>
          <a:r>
            <a:rPr lang="uk-UA" sz="1600" dirty="0" smtClean="0"/>
            <a:t>Оцінка ефективності</a:t>
          </a:r>
          <a:r>
            <a:rPr lang="en-US" sz="1600" dirty="0" smtClean="0"/>
            <a:t>,</a:t>
          </a:r>
          <a:r>
            <a:rPr lang="uk-UA" sz="1600" dirty="0" smtClean="0"/>
            <a:t> звіти</a:t>
          </a:r>
          <a:r>
            <a:rPr lang="en-US" sz="1600" dirty="0" smtClean="0"/>
            <a:t> …</a:t>
          </a:r>
          <a:endParaRPr lang="en-US" sz="1600" b="1" dirty="0">
            <a:solidFill>
              <a:schemeClr val="bg1"/>
            </a:solidFill>
          </a:endParaRPr>
        </a:p>
      </dgm:t>
    </dgm:pt>
    <dgm:pt modelId="{126030B6-AD92-4139-8AC7-ED96A61FFA13}" type="parTrans" cxnId="{6393EA77-6C35-4795-B9F8-BC384CEB01BB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5610BF7-B096-4636-A867-71803911F6BC}" type="sibTrans" cxnId="{6393EA77-6C35-4795-B9F8-BC384CEB01BB}">
      <dgm:prSet/>
      <dgm:spPr>
        <a:ln>
          <a:noFill/>
        </a:ln>
      </dgm:spPr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839B389E-0F3A-4E44-B6E2-13F1399C142F}">
      <dgm:prSet phldrT="[Text]" custT="1"/>
      <dgm:spPr>
        <a:solidFill>
          <a:schemeClr val="accent4"/>
        </a:solidFill>
        <a:ln>
          <a:noFill/>
        </a:ln>
      </dgm:spPr>
      <dgm:t>
        <a:bodyPr lIns="540000"/>
        <a:lstStyle/>
        <a:p>
          <a:r>
            <a:rPr lang="uk-UA" sz="1600" dirty="0" smtClean="0"/>
            <a:t>Механізми поведінкових зміни </a:t>
          </a:r>
          <a:r>
            <a:rPr lang="en-US" sz="1600" dirty="0" smtClean="0"/>
            <a:t>(</a:t>
          </a:r>
          <a:r>
            <a:rPr lang="uk-UA" sz="1600" dirty="0" err="1" smtClean="0"/>
            <a:t>кластеризація</a:t>
          </a:r>
          <a:r>
            <a:rPr lang="en-US" sz="1600" dirty="0" smtClean="0"/>
            <a:t>, </a:t>
          </a:r>
          <a:r>
            <a:rPr lang="uk-UA" sz="1600" dirty="0" smtClean="0"/>
            <a:t>змагання</a:t>
          </a:r>
          <a:r>
            <a:rPr lang="en-US" sz="1600" dirty="0" smtClean="0"/>
            <a:t>, …)</a:t>
          </a:r>
          <a:endParaRPr lang="en-US" sz="1600" b="1" dirty="0">
            <a:solidFill>
              <a:schemeClr val="bg1"/>
            </a:solidFill>
          </a:endParaRPr>
        </a:p>
      </dgm:t>
    </dgm:pt>
    <dgm:pt modelId="{9C2D419A-4208-435A-8DFE-59E57C79B927}" type="parTrans" cxnId="{E9F581C8-1891-4557-8FD4-140226A54CF9}">
      <dgm:prSet/>
      <dgm:spPr/>
      <dgm:t>
        <a:bodyPr/>
        <a:lstStyle/>
        <a:p>
          <a:endParaRPr lang="en-US" sz="2400"/>
        </a:p>
      </dgm:t>
    </dgm:pt>
    <dgm:pt modelId="{8F45AFFE-9FF4-4A34-B11A-ED475E2D4999}" type="sibTrans" cxnId="{E9F581C8-1891-4557-8FD4-140226A54CF9}">
      <dgm:prSet/>
      <dgm:spPr/>
      <dgm:t>
        <a:bodyPr/>
        <a:lstStyle/>
        <a:p>
          <a:endParaRPr lang="en-US" sz="2400"/>
        </a:p>
      </dgm:t>
    </dgm:pt>
    <dgm:pt modelId="{E8D49301-D1F0-4A13-A83B-F63355B3AAB1}" type="pres">
      <dgm:prSet presAssocID="{ABB6AAD5-BB22-443A-B98E-11707CBE16C9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1D1016D-E845-420A-9D96-2392CF9C71AC}" type="pres">
      <dgm:prSet presAssocID="{62F3A35F-EA2B-462C-89DA-224952DBD84B}" presName="parentText1" presStyleLbl="node1" presStyleIdx="0" presStyleCnt="4" custLinFactNeighborX="16329" custLinFactNeighborY="-34532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04CB68-EE45-47EA-8D6C-9876FC1F6117}" type="pres">
      <dgm:prSet presAssocID="{37FDA6AE-027B-4120-90CE-09301A415796}" presName="parentText2" presStyleLbl="node1" presStyleIdx="1" presStyleCnt="4" custScaleX="124033" custLinFactNeighborX="9204" custLinFactNeighborY="-9678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6C64AB-DCB9-40B4-9670-E7BC915EEA3A}" type="pres">
      <dgm:prSet presAssocID="{8C92A023-B595-4B7E-9FD1-86305B47363F}" presName="parentText3" presStyleLbl="node1" presStyleIdx="2" presStyleCnt="4" custScaleX="185529" custLinFactNeighborX="-12470" custLinFactNeighborY="9678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25A24A-CC28-4566-AAD9-038B7717D433}" type="pres">
      <dgm:prSet presAssocID="{839B389E-0F3A-4E44-B6E2-13F1399C142F}" presName="parentText4" presStyleLbl="node1" presStyleIdx="3" presStyleCnt="4" custScaleX="311719" custLinFactNeighborX="-52484" custLinFactNeighborY="4027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371629-EAFB-49C5-8D4C-1C2CC8EF98DA}" srcId="{ABB6AAD5-BB22-443A-B98E-11707CBE16C9}" destId="{37FDA6AE-027B-4120-90CE-09301A415796}" srcOrd="1" destOrd="0" parTransId="{F547554B-51EF-4D52-BD83-B530786A53F6}" sibTransId="{AACFA7FC-124D-47F0-AAB7-D837F03A13D6}"/>
    <dgm:cxn modelId="{64FC41D7-66EB-4DC1-9375-3D5E12AB75DA}" type="presOf" srcId="{62F3A35F-EA2B-462C-89DA-224952DBD84B}" destId="{31D1016D-E845-420A-9D96-2392CF9C71AC}" srcOrd="0" destOrd="0" presId="urn:microsoft.com/office/officeart/2009/3/layout/IncreasingArrowsProcess"/>
    <dgm:cxn modelId="{9BE3181C-22BA-40E5-9523-6FE69B755CA8}" type="presOf" srcId="{839B389E-0F3A-4E44-B6E2-13F1399C142F}" destId="{E125A24A-CC28-4566-AAD9-038B7717D433}" srcOrd="0" destOrd="0" presId="urn:microsoft.com/office/officeart/2009/3/layout/IncreasingArrowsProcess"/>
    <dgm:cxn modelId="{78D5CF50-3633-4A11-9FE0-D306D94A091D}" srcId="{ABB6AAD5-BB22-443A-B98E-11707CBE16C9}" destId="{62F3A35F-EA2B-462C-89DA-224952DBD84B}" srcOrd="0" destOrd="0" parTransId="{68C8E73F-A05A-4DC8-914A-C484D8568F55}" sibTransId="{12A631F8-73E8-4437-A632-1DA4C96C2081}"/>
    <dgm:cxn modelId="{E9F581C8-1891-4557-8FD4-140226A54CF9}" srcId="{ABB6AAD5-BB22-443A-B98E-11707CBE16C9}" destId="{839B389E-0F3A-4E44-B6E2-13F1399C142F}" srcOrd="3" destOrd="0" parTransId="{9C2D419A-4208-435A-8DFE-59E57C79B927}" sibTransId="{8F45AFFE-9FF4-4A34-B11A-ED475E2D4999}"/>
    <dgm:cxn modelId="{D8E5934D-1CB3-4F50-A7A5-C6DCC524D801}" type="presOf" srcId="{37FDA6AE-027B-4120-90CE-09301A415796}" destId="{E704CB68-EE45-47EA-8D6C-9876FC1F6117}" srcOrd="0" destOrd="0" presId="urn:microsoft.com/office/officeart/2009/3/layout/IncreasingArrowsProcess"/>
    <dgm:cxn modelId="{0EE3579B-3769-4F73-8F03-7672222AC885}" type="presOf" srcId="{8C92A023-B595-4B7E-9FD1-86305B47363F}" destId="{DD6C64AB-DCB9-40B4-9670-E7BC915EEA3A}" srcOrd="0" destOrd="0" presId="urn:microsoft.com/office/officeart/2009/3/layout/IncreasingArrowsProcess"/>
    <dgm:cxn modelId="{6393EA77-6C35-4795-B9F8-BC384CEB01BB}" srcId="{ABB6AAD5-BB22-443A-B98E-11707CBE16C9}" destId="{8C92A023-B595-4B7E-9FD1-86305B47363F}" srcOrd="2" destOrd="0" parTransId="{126030B6-AD92-4139-8AC7-ED96A61FFA13}" sibTransId="{45610BF7-B096-4636-A867-71803911F6BC}"/>
    <dgm:cxn modelId="{846D6F58-6EDA-49F6-B155-8FA5790505F7}" type="presOf" srcId="{ABB6AAD5-BB22-443A-B98E-11707CBE16C9}" destId="{E8D49301-D1F0-4A13-A83B-F63355B3AAB1}" srcOrd="0" destOrd="0" presId="urn:microsoft.com/office/officeart/2009/3/layout/IncreasingArrowsProcess"/>
    <dgm:cxn modelId="{BAEC59A1-CA4C-44D6-ACAB-EE8C196D85C6}" type="presParOf" srcId="{E8D49301-D1F0-4A13-A83B-F63355B3AAB1}" destId="{31D1016D-E845-420A-9D96-2392CF9C71AC}" srcOrd="0" destOrd="0" presId="urn:microsoft.com/office/officeart/2009/3/layout/IncreasingArrowsProcess"/>
    <dgm:cxn modelId="{CA64F364-A9A9-4ADC-AD33-E0F9EF2FE7BD}" type="presParOf" srcId="{E8D49301-D1F0-4A13-A83B-F63355B3AAB1}" destId="{E704CB68-EE45-47EA-8D6C-9876FC1F6117}" srcOrd="1" destOrd="0" presId="urn:microsoft.com/office/officeart/2009/3/layout/IncreasingArrowsProcess"/>
    <dgm:cxn modelId="{046316FD-AE91-44C1-8232-3934CF238775}" type="presParOf" srcId="{E8D49301-D1F0-4A13-A83B-F63355B3AAB1}" destId="{DD6C64AB-DCB9-40B4-9670-E7BC915EEA3A}" srcOrd="2" destOrd="0" presId="urn:microsoft.com/office/officeart/2009/3/layout/IncreasingArrowsProcess"/>
    <dgm:cxn modelId="{5B8A1F08-7FB4-49B3-BE4F-CA476C01727B}" type="presParOf" srcId="{E8D49301-D1F0-4A13-A83B-F63355B3AAB1}" destId="{E125A24A-CC28-4566-AAD9-038B7717D433}" srcOrd="3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1016D-E845-420A-9D96-2392CF9C71AC}">
      <dsp:nvSpPr>
        <dsp:cNvPr id="0" name=""/>
        <dsp:cNvSpPr/>
      </dsp:nvSpPr>
      <dsp:spPr>
        <a:xfrm>
          <a:off x="0" y="0"/>
          <a:ext cx="7198410" cy="1048013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0000" tIns="60960" rIns="254000" bIns="16637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Різні лічильники </a:t>
          </a:r>
          <a:r>
            <a:rPr lang="en-US" sz="1600" kern="1200" dirty="0" smtClean="0"/>
            <a:t>(</a:t>
          </a:r>
          <a:r>
            <a:rPr lang="uk-UA" sz="1600" kern="1200" dirty="0" smtClean="0"/>
            <a:t>ручні</a:t>
          </a:r>
          <a:r>
            <a:rPr lang="en-US" sz="1600" kern="1200" dirty="0" smtClean="0"/>
            <a:t>/</a:t>
          </a:r>
          <a:r>
            <a:rPr lang="uk-UA" sz="1600" kern="1200" dirty="0" smtClean="0"/>
            <a:t>автоматичні</a:t>
          </a:r>
          <a:r>
            <a:rPr lang="en-US" sz="1600" kern="1200" dirty="0" smtClean="0"/>
            <a:t>/</a:t>
          </a:r>
          <a:r>
            <a:rPr lang="uk-UA" sz="1600" kern="1200" dirty="0" smtClean="0"/>
            <a:t>різні виробники</a:t>
          </a:r>
          <a:r>
            <a:rPr lang="en-US" sz="1600" kern="1200" dirty="0" smtClean="0"/>
            <a:t>/…)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0" y="262003"/>
        <a:ext cx="6936407" cy="524007"/>
      </dsp:txXfrm>
    </dsp:sp>
    <dsp:sp modelId="{E704CB68-EE45-47EA-8D6C-9876FC1F6117}">
      <dsp:nvSpPr>
        <dsp:cNvPr id="0" name=""/>
        <dsp:cNvSpPr/>
      </dsp:nvSpPr>
      <dsp:spPr>
        <a:xfrm>
          <a:off x="328003" y="609597"/>
          <a:ext cx="6870406" cy="1048013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0000" tIns="60960" rIns="254000" bIns="16637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Аналітика по використанню</a:t>
          </a:r>
          <a:r>
            <a:rPr lang="en-US" sz="1600" kern="1200" dirty="0" smtClean="0"/>
            <a:t> (</a:t>
          </a:r>
          <a:r>
            <a:rPr lang="uk-UA" sz="1600" kern="1200" dirty="0" smtClean="0"/>
            <a:t>будівля</a:t>
          </a:r>
          <a:r>
            <a:rPr lang="en-US" sz="1600" kern="1200" dirty="0" smtClean="0"/>
            <a:t>/</a:t>
          </a:r>
          <a:r>
            <a:rPr lang="uk-UA" sz="1600" kern="1200" dirty="0" smtClean="0"/>
            <a:t>портфоліо</a:t>
          </a:r>
          <a:r>
            <a:rPr lang="en-US" sz="1600" kern="1200" dirty="0" smtClean="0"/>
            <a:t>/…)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328003" y="871600"/>
        <a:ext cx="6608403" cy="524007"/>
      </dsp:txXfrm>
    </dsp:sp>
    <dsp:sp modelId="{DD6C64AB-DCB9-40B4-9670-E7BC915EEA3A}">
      <dsp:nvSpPr>
        <dsp:cNvPr id="0" name=""/>
        <dsp:cNvSpPr/>
      </dsp:nvSpPr>
      <dsp:spPr>
        <a:xfrm>
          <a:off x="0" y="1161789"/>
          <a:ext cx="7198419" cy="1048013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0000" tIns="60960" rIns="254000" bIns="16637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Оцінка ефективності</a:t>
          </a:r>
          <a:r>
            <a:rPr lang="en-US" sz="1600" kern="1200" dirty="0" smtClean="0"/>
            <a:t>,</a:t>
          </a:r>
          <a:r>
            <a:rPr lang="uk-UA" sz="1600" kern="1200" dirty="0" smtClean="0"/>
            <a:t> звіти</a:t>
          </a:r>
          <a:r>
            <a:rPr lang="en-US" sz="1600" kern="1200" dirty="0" smtClean="0"/>
            <a:t> …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0" y="1423792"/>
        <a:ext cx="6936416" cy="524007"/>
      </dsp:txXfrm>
    </dsp:sp>
    <dsp:sp modelId="{E125A24A-CC28-4566-AAD9-038B7717D433}">
      <dsp:nvSpPr>
        <dsp:cNvPr id="0" name=""/>
        <dsp:cNvSpPr/>
      </dsp:nvSpPr>
      <dsp:spPr>
        <a:xfrm>
          <a:off x="285935" y="1771386"/>
          <a:ext cx="6922373" cy="1048013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0000" tIns="60960" rIns="254000" bIns="16637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Механізми поведінкових зміни </a:t>
          </a:r>
          <a:r>
            <a:rPr lang="en-US" sz="1600" kern="1200" dirty="0" smtClean="0"/>
            <a:t>(</a:t>
          </a:r>
          <a:r>
            <a:rPr lang="uk-UA" sz="1600" kern="1200" dirty="0" err="1" smtClean="0"/>
            <a:t>кластеризація</a:t>
          </a:r>
          <a:r>
            <a:rPr lang="en-US" sz="1600" kern="1200" dirty="0" smtClean="0"/>
            <a:t>, </a:t>
          </a:r>
          <a:r>
            <a:rPr lang="uk-UA" sz="1600" kern="1200" dirty="0" smtClean="0"/>
            <a:t>змагання</a:t>
          </a:r>
          <a:r>
            <a:rPr lang="en-US" sz="1600" kern="1200" dirty="0" smtClean="0"/>
            <a:t>, …)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285935" y="2033389"/>
        <a:ext cx="6660370" cy="524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4E96C-93A0-4A78-B604-4703482948F1}" type="datetimeFigureOut">
              <a:rPr lang="en-US" smtClean="0"/>
              <a:t>1/22/2016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BDC78-7E38-40A1-BA4E-B0A1F110EDAD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16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CBDC78-7E38-40A1-BA4E-B0A1F110EDA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579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CBDC78-7E38-40A1-BA4E-B0A1F110EDA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940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Lviv – 1m/500 </a:t>
            </a:r>
            <a:r>
              <a:rPr lang="en-US" dirty="0" err="1" smtClean="0"/>
              <a:t>bld</a:t>
            </a:r>
            <a:r>
              <a:rPr lang="en-US" dirty="0" smtClean="0"/>
              <a:t> = 22500</a:t>
            </a:r>
          </a:p>
          <a:p>
            <a:pPr marL="0" indent="0">
              <a:buNone/>
            </a:pPr>
            <a:r>
              <a:rPr lang="en-US" dirty="0" smtClean="0"/>
              <a:t>Retails Food Shops (Major ones) – 691, Kyiv - </a:t>
            </a:r>
            <a:r>
              <a:rPr lang="uk-UA" dirty="0" smtClean="0"/>
              <a:t>3887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Chains food (Major ones) – 349</a:t>
            </a:r>
          </a:p>
          <a:p>
            <a:pPr marL="0" indent="0">
              <a:buNone/>
            </a:pPr>
            <a:r>
              <a:rPr lang="en-US" dirty="0" smtClean="0"/>
              <a:t>Hotels (Ukraine) ~ 1551</a:t>
            </a:r>
          </a:p>
          <a:p>
            <a:pPr marL="0" indent="0">
              <a:buNone/>
            </a:pPr>
            <a:r>
              <a:rPr lang="en-US" dirty="0" smtClean="0"/>
              <a:t>Light industry (Western Ukraine) ~ 1766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CBDC78-7E38-40A1-BA4E-B0A1F110EDA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947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533400" y="1581150"/>
            <a:ext cx="6038135" cy="1600200"/>
            <a:chOff x="-533400" y="1581150"/>
            <a:chExt cx="6038135" cy="1600200"/>
          </a:xfrm>
        </p:grpSpPr>
        <p:sp>
          <p:nvSpPr>
            <p:cNvPr id="10" name="Title 1"/>
            <p:cNvSpPr txBox="1">
              <a:spLocks/>
            </p:cNvSpPr>
            <p:nvPr/>
          </p:nvSpPr>
          <p:spPr>
            <a:xfrm>
              <a:off x="-533400" y="2343150"/>
              <a:ext cx="6038135" cy="8382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uk-UA" sz="2400" dirty="0" smtClean="0"/>
                <a:t>Платформа розумного міста</a:t>
              </a:r>
              <a:endParaRPr lang="en-US" sz="2400" dirty="0">
                <a:latin typeface="Source Sans Pro Light" pitchFamily="34" charset="0"/>
              </a:endParaRPr>
            </a:p>
          </p:txBody>
        </p:sp>
        <p:sp>
          <p:nvSpPr>
            <p:cNvPr id="11" name="Title 1"/>
            <p:cNvSpPr txBox="1">
              <a:spLocks/>
            </p:cNvSpPr>
            <p:nvPr/>
          </p:nvSpPr>
          <p:spPr>
            <a:xfrm>
              <a:off x="76200" y="1581150"/>
              <a:ext cx="5428535" cy="10519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sz="5000" b="1" dirty="0" err="1" smtClean="0">
                  <a:solidFill>
                    <a:schemeClr val="bg1"/>
                  </a:solidFill>
                  <a:latin typeface="Source Sans Pro Light" pitchFamily="34" charset="0"/>
                </a:rPr>
                <a:t>uMuni</a:t>
              </a:r>
              <a:endParaRPr lang="en-US" sz="5000" b="1" dirty="0">
                <a:solidFill>
                  <a:schemeClr val="bg1"/>
                </a:solidFill>
                <a:latin typeface="Source Sans Pro Light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935" y="2211355"/>
            <a:ext cx="29241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9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Функціональність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58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Ключова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Збір даних про споживання будівлі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Управління нерухомістю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Технічний паспорт будівлі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Облік засобів в будівлі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Взаємодія з керівниками будівлі та споживачами послуг</a:t>
            </a: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03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Отримання даних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Підтримка всіх типів ресурсів (електрика, газ, вода, …)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Автоматичний імпорт показників лічильників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uk-UA" dirty="0">
                <a:solidFill>
                  <a:schemeClr val="bg1"/>
                </a:solidFill>
              </a:rPr>
              <a:t>Ручний ввід даних лічильників </a:t>
            </a:r>
            <a:r>
              <a:rPr lang="uk-UA" dirty="0" smtClean="0">
                <a:solidFill>
                  <a:schemeClr val="bg1"/>
                </a:solidFill>
              </a:rPr>
              <a:t>користувачами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Інтеграція з розумними лічильниками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Мобільна аплікація для збору даних лічильника без фізичного контакту (розпізнавання образів)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Інтеграція з безконтактними пристроями моніторингу лічильників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Імпорт-експорт показів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Імпорт лімітів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Повірка лічильника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Транзитивні лічильники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Віртуальні лічильники</a:t>
            </a: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70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Деталі будівлі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Історія змін будівлі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uk-UA" dirty="0" smtClean="0">
                <a:solidFill>
                  <a:schemeClr val="bg1"/>
                </a:solidFill>
              </a:rPr>
              <a:t>заміна вікон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uk-UA" dirty="0" smtClean="0">
                <a:solidFill>
                  <a:schemeClr val="bg1"/>
                </a:solidFill>
              </a:rPr>
              <a:t>заміна ламп</a:t>
            </a:r>
            <a:r>
              <a:rPr lang="en-US" dirty="0" smtClean="0">
                <a:solidFill>
                  <a:schemeClr val="bg1"/>
                </a:solidFill>
              </a:rPr>
              <a:t>, …)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Дані про будинок </a:t>
            </a:r>
            <a:r>
              <a:rPr lang="en-US" dirty="0" smtClean="0">
                <a:solidFill>
                  <a:schemeClr val="bg1"/>
                </a:solidFill>
              </a:rPr>
              <a:t>(</a:t>
            </a:r>
            <a:r>
              <a:rPr lang="uk-UA" dirty="0" smtClean="0">
                <a:solidFill>
                  <a:schemeClr val="bg1"/>
                </a:solidFill>
              </a:rPr>
              <a:t>стіни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uk-UA" dirty="0" smtClean="0">
                <a:solidFill>
                  <a:schemeClr val="bg1"/>
                </a:solidFill>
              </a:rPr>
              <a:t>двері</a:t>
            </a:r>
            <a:r>
              <a:rPr lang="en-US" dirty="0" smtClean="0">
                <a:solidFill>
                  <a:schemeClr val="bg1"/>
                </a:solidFill>
              </a:rPr>
              <a:t>, …)</a:t>
            </a:r>
            <a:endParaRPr lang="uk-UA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Паспорт будівлі (пристрої, системи, техніка, …)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Анотація процесів у будівлі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Ліміти споживання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Рахунки по споживанню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Лічильники орендарів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Рахунки орендарів</a:t>
            </a: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047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Звіти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Детальний звіт по ресурсу, лічильнику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Місячний звіт по ресурсу, лічильник, питоме, ліміти, орендарі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Порівняння будівлі до самої себе, порівняння з іншими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Будинок до себе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uk-UA" dirty="0" smtClean="0">
                <a:solidFill>
                  <a:schemeClr val="bg1"/>
                </a:solidFill>
              </a:rPr>
              <a:t>Будинок до Будинка порівняння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Зовнішня температура на звітах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Фінансовий звіт по споживанню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Звіт по орендарях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Візуалізація історії покращень та анотацій</a:t>
            </a:r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625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Аналіз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err="1" smtClean="0">
                <a:solidFill>
                  <a:schemeClr val="bg1"/>
                </a:solidFill>
              </a:rPr>
              <a:t>Кластеризація</a:t>
            </a:r>
            <a:r>
              <a:rPr lang="uk-UA" dirty="0" smtClean="0">
                <a:solidFill>
                  <a:schemeClr val="bg1"/>
                </a:solidFill>
              </a:rPr>
              <a:t> по подібності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Порівняльний аналіз двох термінів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Аналіз будівель по питомому споживанню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Механіка поведінкових змін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Аналіз заповнення даними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Порівняння споживання в групі до подібних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Оцінка ефективності заходів в тестових групах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Оцінка ефективності заходів для будівлі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Аналіз аномалій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Аналіз мереж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Прогнозування споживання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50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Система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Модель безпеки: користувачі, ролі, функціональність, доступ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Гостьовий доступ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Автоматичні нотифікації при досягнені певних умов (система правил та дій)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Управління користувачами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Управління тарифами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Автоматичне резервне копіювання даних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Словники процесів у будівлі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Словники покращень будівлі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Аудит використання</a:t>
            </a: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942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Сценарії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53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523220"/>
          </a:xfrm>
        </p:spPr>
        <p:txBody>
          <a:bodyPr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Сценарії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0" y="980977"/>
            <a:ext cx="8229600" cy="230832"/>
          </a:xfrm>
        </p:spPr>
        <p:txBody>
          <a:bodyPr>
            <a:spAutoFit/>
          </a:bodyPr>
          <a:lstStyle/>
          <a:p>
            <a:pPr marL="0" indent="0" algn="ctr">
              <a:buNone/>
            </a:pPr>
            <a:endParaRPr lang="en-US" sz="900" dirty="0"/>
          </a:p>
        </p:txBody>
      </p:sp>
      <p:sp>
        <p:nvSpPr>
          <p:cNvPr id="22" name="Rectangle 21"/>
          <p:cNvSpPr/>
          <p:nvPr/>
        </p:nvSpPr>
        <p:spPr>
          <a:xfrm>
            <a:off x="4343400" y="927481"/>
            <a:ext cx="457200" cy="23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990600" y="1624280"/>
            <a:ext cx="7319383" cy="2776270"/>
            <a:chOff x="3048000" y="1624280"/>
            <a:chExt cx="5261983" cy="600583"/>
          </a:xfrm>
        </p:grpSpPr>
        <p:sp>
          <p:nvSpPr>
            <p:cNvPr id="34" name="Rectangle 1436"/>
            <p:cNvSpPr>
              <a:spLocks noChangeArrowheads="1"/>
            </p:cNvSpPr>
            <p:nvPr/>
          </p:nvSpPr>
          <p:spPr bwMode="auto">
            <a:xfrm>
              <a:off x="3128383" y="1624280"/>
              <a:ext cx="4948817" cy="479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dirty="0" smtClean="0">
                  <a:solidFill>
                    <a:schemeClr val="bg1"/>
                  </a:solidFill>
                </a:rPr>
                <a:t>Перехід від «рахунок в кінці місяця» до щоденного моніторингу Аномальне використання ресурсів</a:t>
              </a:r>
              <a:r>
                <a:rPr lang="en-US" dirty="0" smtClean="0">
                  <a:solidFill>
                    <a:schemeClr val="bg1"/>
                  </a:solidFill>
                </a:rPr>
                <a:t> (</a:t>
              </a:r>
              <a:r>
                <a:rPr lang="uk-UA" dirty="0" smtClean="0">
                  <a:solidFill>
                    <a:schemeClr val="bg1"/>
                  </a:solidFill>
                </a:rPr>
                <a:t>включене світло під час вихідних</a:t>
              </a:r>
              <a:r>
                <a:rPr lang="en-US" dirty="0" smtClean="0">
                  <a:solidFill>
                    <a:schemeClr val="bg1"/>
                  </a:solidFill>
                </a:rPr>
                <a:t>)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dirty="0" smtClean="0">
                  <a:solidFill>
                    <a:schemeClr val="bg1"/>
                  </a:solidFill>
                </a:rPr>
                <a:t>Вирахування питомого споживання </a:t>
              </a:r>
              <a:r>
                <a:rPr lang="en-US" dirty="0" smtClean="0">
                  <a:solidFill>
                    <a:schemeClr val="bg1"/>
                  </a:solidFill>
                </a:rPr>
                <a:t>(</a:t>
              </a:r>
              <a:r>
                <a:rPr lang="uk-UA" dirty="0" smtClean="0">
                  <a:solidFill>
                    <a:schemeClr val="bg1"/>
                  </a:solidFill>
                </a:rPr>
                <a:t>газ</a:t>
              </a:r>
              <a:r>
                <a:rPr lang="en-US" dirty="0" smtClean="0">
                  <a:solidFill>
                    <a:schemeClr val="bg1"/>
                  </a:solidFill>
                </a:rPr>
                <a:t> </a:t>
              </a:r>
              <a:r>
                <a:rPr lang="en-US" dirty="0" err="1" smtClean="0">
                  <a:solidFill>
                    <a:schemeClr val="bg1"/>
                  </a:solidFill>
                </a:rPr>
                <a:t>vs</a:t>
              </a:r>
              <a:r>
                <a:rPr lang="en-US" dirty="0" smtClean="0">
                  <a:solidFill>
                    <a:schemeClr val="bg1"/>
                  </a:solidFill>
                </a:rPr>
                <a:t> </a:t>
              </a:r>
              <a:r>
                <a:rPr lang="uk-UA" dirty="0" smtClean="0">
                  <a:solidFill>
                    <a:schemeClr val="bg1"/>
                  </a:solidFill>
                </a:rPr>
                <a:t>електрика </a:t>
              </a:r>
              <a:r>
                <a:rPr lang="en-US" dirty="0" err="1" smtClean="0">
                  <a:solidFill>
                    <a:schemeClr val="bg1"/>
                  </a:solidFill>
                </a:rPr>
                <a:t>vs</a:t>
              </a:r>
              <a:r>
                <a:rPr lang="en-US" dirty="0" smtClean="0">
                  <a:solidFill>
                    <a:schemeClr val="bg1"/>
                  </a:solidFill>
                </a:rPr>
                <a:t> …)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dirty="0" smtClean="0">
                  <a:solidFill>
                    <a:schemeClr val="bg1"/>
                  </a:solidFill>
                </a:rPr>
                <a:t>Експрес </a:t>
              </a:r>
              <a:r>
                <a:rPr lang="uk-UA" dirty="0" err="1" smtClean="0">
                  <a:solidFill>
                    <a:schemeClr val="bg1"/>
                  </a:solidFill>
                </a:rPr>
                <a:t>енергоаудит</a:t>
              </a:r>
              <a:endParaRPr lang="en-US" dirty="0" smtClean="0">
                <a:solidFill>
                  <a:schemeClr val="bg1"/>
                </a:solidFill>
              </a:endParaRP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dirty="0" smtClean="0">
                  <a:solidFill>
                    <a:schemeClr val="bg1"/>
                  </a:solidFill>
                  <a:cs typeface="Arial" pitchFamily="34" charset="0"/>
                </a:rPr>
                <a:t>Визначення ефективності будівля для більш раціонального використання наявних ресурсів</a:t>
              </a:r>
              <a:r>
                <a:rPr lang="en-US" dirty="0" smtClean="0">
                  <a:solidFill>
                    <a:schemeClr val="bg1"/>
                  </a:solidFill>
                  <a:cs typeface="Arial" pitchFamily="34" charset="0"/>
                </a:rPr>
                <a:t> (</a:t>
              </a:r>
              <a:r>
                <a:rPr lang="uk-UA" dirty="0" smtClean="0">
                  <a:solidFill>
                    <a:schemeClr val="bg1"/>
                  </a:solidFill>
                  <a:cs typeface="Arial" pitchFamily="34" charset="0"/>
                </a:rPr>
                <a:t>Які будівлі дійсно найменш ефективні</a:t>
              </a:r>
              <a:r>
                <a:rPr lang="en-US" dirty="0" smtClean="0">
                  <a:solidFill>
                    <a:schemeClr val="bg1"/>
                  </a:solidFill>
                  <a:cs typeface="Arial" pitchFamily="34" charset="0"/>
                </a:rPr>
                <a:t>?)</a:t>
              </a:r>
            </a:p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dirty="0" smtClean="0">
                  <a:solidFill>
                    <a:schemeClr val="bg1"/>
                  </a:solidFill>
                  <a:cs typeface="Arial" pitchFamily="34" charset="0"/>
                </a:rPr>
                <a:t>Ефективність </a:t>
              </a:r>
              <a:r>
                <a:rPr lang="en-US" dirty="0" err="1" smtClean="0">
                  <a:solidFill>
                    <a:schemeClr val="bg1"/>
                  </a:solidFill>
                  <a:cs typeface="Arial" pitchFamily="34" charset="0"/>
                </a:rPr>
                <a:t>vs</a:t>
              </a:r>
              <a:r>
                <a:rPr lang="en-US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uk-UA" dirty="0" smtClean="0">
                  <a:solidFill>
                    <a:schemeClr val="bg1"/>
                  </a:solidFill>
                  <a:cs typeface="Arial" pitchFamily="34" charset="0"/>
                </a:rPr>
                <a:t>Ліміти </a:t>
              </a:r>
              <a:r>
                <a:rPr lang="en-US" dirty="0" err="1" smtClean="0">
                  <a:solidFill>
                    <a:schemeClr val="bg1"/>
                  </a:solidFill>
                  <a:cs typeface="Arial" pitchFamily="34" charset="0"/>
                </a:rPr>
                <a:t>vs</a:t>
              </a:r>
              <a:r>
                <a:rPr lang="en-US" dirty="0" smtClean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uk-UA" dirty="0" smtClean="0">
                  <a:solidFill>
                    <a:schemeClr val="bg1"/>
                  </a:solidFill>
                  <a:cs typeface="Arial" pitchFamily="34" charset="0"/>
                </a:rPr>
                <a:t>Рахунки</a:t>
              </a: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5" name="Content Placeholder 2"/>
            <p:cNvSpPr txBox="1">
              <a:spLocks/>
            </p:cNvSpPr>
            <p:nvPr/>
          </p:nvSpPr>
          <p:spPr>
            <a:xfrm>
              <a:off x="3048000" y="1819775"/>
              <a:ext cx="5261983" cy="40508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en-US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26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build="p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Ефект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94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3" name="Group 1032"/>
          <p:cNvGrpSpPr/>
          <p:nvPr/>
        </p:nvGrpSpPr>
        <p:grpSpPr>
          <a:xfrm>
            <a:off x="0" y="964726"/>
            <a:ext cx="9144000" cy="4171950"/>
            <a:chOff x="0" y="971550"/>
            <a:chExt cx="9144000" cy="4171950"/>
          </a:xfrm>
          <a:solidFill>
            <a:schemeClr val="tx2"/>
          </a:solidFill>
        </p:grpSpPr>
        <p:sp>
          <p:nvSpPr>
            <p:cNvPr id="1030" name="Freeform 21"/>
            <p:cNvSpPr>
              <a:spLocks/>
            </p:cNvSpPr>
            <p:nvPr/>
          </p:nvSpPr>
          <p:spPr bwMode="auto">
            <a:xfrm>
              <a:off x="0" y="971550"/>
              <a:ext cx="9144000" cy="2310609"/>
            </a:xfrm>
            <a:custGeom>
              <a:avLst/>
              <a:gdLst>
                <a:gd name="T0" fmla="*/ 4739 w 7723"/>
                <a:gd name="T1" fmla="*/ 1306 h 2131"/>
                <a:gd name="T2" fmla="*/ 4897 w 7723"/>
                <a:gd name="T3" fmla="*/ 1712 h 2131"/>
                <a:gd name="T4" fmla="*/ 5103 w 7723"/>
                <a:gd name="T5" fmla="*/ 875 h 2131"/>
                <a:gd name="T6" fmla="*/ 5130 w 7723"/>
                <a:gd name="T7" fmla="*/ 1503 h 2131"/>
                <a:gd name="T8" fmla="*/ 5364 w 7723"/>
                <a:gd name="T9" fmla="*/ 727 h 2131"/>
                <a:gd name="T10" fmla="*/ 5576 w 7723"/>
                <a:gd name="T11" fmla="*/ 1478 h 2131"/>
                <a:gd name="T12" fmla="*/ 5583 w 7723"/>
                <a:gd name="T13" fmla="*/ 912 h 2131"/>
                <a:gd name="T14" fmla="*/ 5713 w 7723"/>
                <a:gd name="T15" fmla="*/ 1786 h 2131"/>
                <a:gd name="T16" fmla="*/ 5857 w 7723"/>
                <a:gd name="T17" fmla="*/ 899 h 2131"/>
                <a:gd name="T18" fmla="*/ 6008 w 7723"/>
                <a:gd name="T19" fmla="*/ 1712 h 2131"/>
                <a:gd name="T20" fmla="*/ 6091 w 7723"/>
                <a:gd name="T21" fmla="*/ 924 h 2131"/>
                <a:gd name="T22" fmla="*/ 6324 w 7723"/>
                <a:gd name="T23" fmla="*/ 1491 h 2131"/>
                <a:gd name="T24" fmla="*/ 6468 w 7723"/>
                <a:gd name="T25" fmla="*/ 949 h 2131"/>
                <a:gd name="T26" fmla="*/ 6509 w 7723"/>
                <a:gd name="T27" fmla="*/ 875 h 2131"/>
                <a:gd name="T28" fmla="*/ 6591 w 7723"/>
                <a:gd name="T29" fmla="*/ 899 h 2131"/>
                <a:gd name="T30" fmla="*/ 6667 w 7723"/>
                <a:gd name="T31" fmla="*/ 1417 h 2131"/>
                <a:gd name="T32" fmla="*/ 6790 w 7723"/>
                <a:gd name="T33" fmla="*/ 1207 h 2131"/>
                <a:gd name="T34" fmla="*/ 6948 w 7723"/>
                <a:gd name="T35" fmla="*/ 1146 h 2131"/>
                <a:gd name="T36" fmla="*/ 7133 w 7723"/>
                <a:gd name="T37" fmla="*/ 628 h 2131"/>
                <a:gd name="T38" fmla="*/ 7284 w 7723"/>
                <a:gd name="T39" fmla="*/ 1626 h 2131"/>
                <a:gd name="T40" fmla="*/ 7414 w 7723"/>
                <a:gd name="T41" fmla="*/ 616 h 2131"/>
                <a:gd name="T42" fmla="*/ 7579 w 7723"/>
                <a:gd name="T43" fmla="*/ 973 h 2131"/>
                <a:gd name="T44" fmla="*/ 7696 w 7723"/>
                <a:gd name="T45" fmla="*/ 1429 h 2131"/>
                <a:gd name="T46" fmla="*/ 0 w 7723"/>
                <a:gd name="T47" fmla="*/ 2131 h 2131"/>
                <a:gd name="T48" fmla="*/ 62 w 7723"/>
                <a:gd name="T49" fmla="*/ 1404 h 2131"/>
                <a:gd name="T50" fmla="*/ 459 w 7723"/>
                <a:gd name="T51" fmla="*/ 1515 h 2131"/>
                <a:gd name="T52" fmla="*/ 576 w 7723"/>
                <a:gd name="T53" fmla="*/ 1515 h 2131"/>
                <a:gd name="T54" fmla="*/ 651 w 7723"/>
                <a:gd name="T55" fmla="*/ 1688 h 2131"/>
                <a:gd name="T56" fmla="*/ 720 w 7723"/>
                <a:gd name="T57" fmla="*/ 1688 h 2131"/>
                <a:gd name="T58" fmla="*/ 1001 w 7723"/>
                <a:gd name="T59" fmla="*/ 1860 h 2131"/>
                <a:gd name="T60" fmla="*/ 1276 w 7723"/>
                <a:gd name="T61" fmla="*/ 0 h 2131"/>
                <a:gd name="T62" fmla="*/ 1543 w 7723"/>
                <a:gd name="T63" fmla="*/ 1860 h 2131"/>
                <a:gd name="T64" fmla="*/ 1564 w 7723"/>
                <a:gd name="T65" fmla="*/ 887 h 2131"/>
                <a:gd name="T66" fmla="*/ 1776 w 7723"/>
                <a:gd name="T67" fmla="*/ 283 h 2131"/>
                <a:gd name="T68" fmla="*/ 2064 w 7723"/>
                <a:gd name="T69" fmla="*/ 850 h 2131"/>
                <a:gd name="T70" fmla="*/ 2133 w 7723"/>
                <a:gd name="T71" fmla="*/ 715 h 2131"/>
                <a:gd name="T72" fmla="*/ 2332 w 7723"/>
                <a:gd name="T73" fmla="*/ 1109 h 2131"/>
                <a:gd name="T74" fmla="*/ 2352 w 7723"/>
                <a:gd name="T75" fmla="*/ 1860 h 2131"/>
                <a:gd name="T76" fmla="*/ 2538 w 7723"/>
                <a:gd name="T77" fmla="*/ 1232 h 2131"/>
                <a:gd name="T78" fmla="*/ 2682 w 7723"/>
                <a:gd name="T79" fmla="*/ 1602 h 2131"/>
                <a:gd name="T80" fmla="*/ 3141 w 7723"/>
                <a:gd name="T81" fmla="*/ 357 h 2131"/>
                <a:gd name="T82" fmla="*/ 3320 w 7723"/>
                <a:gd name="T83" fmla="*/ 1084 h 2131"/>
                <a:gd name="T84" fmla="*/ 3745 w 7723"/>
                <a:gd name="T85" fmla="*/ 1195 h 2131"/>
                <a:gd name="T86" fmla="*/ 3793 w 7723"/>
                <a:gd name="T87" fmla="*/ 1491 h 2131"/>
                <a:gd name="T88" fmla="*/ 3875 w 7723"/>
                <a:gd name="T89" fmla="*/ 1429 h 2131"/>
                <a:gd name="T90" fmla="*/ 3999 w 7723"/>
                <a:gd name="T91" fmla="*/ 986 h 2131"/>
                <a:gd name="T92" fmla="*/ 4156 w 7723"/>
                <a:gd name="T93" fmla="*/ 628 h 2131"/>
                <a:gd name="T94" fmla="*/ 4287 w 7723"/>
                <a:gd name="T95" fmla="*/ 1651 h 2131"/>
                <a:gd name="T96" fmla="*/ 4438 w 7723"/>
                <a:gd name="T97" fmla="*/ 641 h 2131"/>
                <a:gd name="T98" fmla="*/ 4623 w 7723"/>
                <a:gd name="T99" fmla="*/ 1133 h 2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723" h="2131">
                  <a:moveTo>
                    <a:pt x="4623" y="1133"/>
                  </a:moveTo>
                  <a:lnTo>
                    <a:pt x="4739" y="1133"/>
                  </a:lnTo>
                  <a:lnTo>
                    <a:pt x="4739" y="1306"/>
                  </a:lnTo>
                  <a:lnTo>
                    <a:pt x="4781" y="1220"/>
                  </a:lnTo>
                  <a:lnTo>
                    <a:pt x="4897" y="1220"/>
                  </a:lnTo>
                  <a:lnTo>
                    <a:pt x="4897" y="1712"/>
                  </a:lnTo>
                  <a:lnTo>
                    <a:pt x="4980" y="1712"/>
                  </a:lnTo>
                  <a:lnTo>
                    <a:pt x="4980" y="875"/>
                  </a:lnTo>
                  <a:lnTo>
                    <a:pt x="5103" y="875"/>
                  </a:lnTo>
                  <a:lnTo>
                    <a:pt x="5103" y="961"/>
                  </a:lnTo>
                  <a:lnTo>
                    <a:pt x="5130" y="1010"/>
                  </a:lnTo>
                  <a:lnTo>
                    <a:pt x="5130" y="1503"/>
                  </a:lnTo>
                  <a:lnTo>
                    <a:pt x="5247" y="1503"/>
                  </a:lnTo>
                  <a:lnTo>
                    <a:pt x="5247" y="727"/>
                  </a:lnTo>
                  <a:lnTo>
                    <a:pt x="5364" y="727"/>
                  </a:lnTo>
                  <a:lnTo>
                    <a:pt x="5480" y="949"/>
                  </a:lnTo>
                  <a:lnTo>
                    <a:pt x="5480" y="1478"/>
                  </a:lnTo>
                  <a:lnTo>
                    <a:pt x="5576" y="1478"/>
                  </a:lnTo>
                  <a:lnTo>
                    <a:pt x="5576" y="1700"/>
                  </a:lnTo>
                  <a:lnTo>
                    <a:pt x="5583" y="1700"/>
                  </a:lnTo>
                  <a:lnTo>
                    <a:pt x="5583" y="912"/>
                  </a:lnTo>
                  <a:lnTo>
                    <a:pt x="5713" y="912"/>
                  </a:lnTo>
                  <a:lnTo>
                    <a:pt x="5713" y="1257"/>
                  </a:lnTo>
                  <a:lnTo>
                    <a:pt x="5713" y="1786"/>
                  </a:lnTo>
                  <a:lnTo>
                    <a:pt x="5857" y="1786"/>
                  </a:lnTo>
                  <a:lnTo>
                    <a:pt x="5857" y="1257"/>
                  </a:lnTo>
                  <a:lnTo>
                    <a:pt x="5857" y="899"/>
                  </a:lnTo>
                  <a:lnTo>
                    <a:pt x="5988" y="899"/>
                  </a:lnTo>
                  <a:lnTo>
                    <a:pt x="5988" y="1712"/>
                  </a:lnTo>
                  <a:lnTo>
                    <a:pt x="6008" y="1712"/>
                  </a:lnTo>
                  <a:lnTo>
                    <a:pt x="6008" y="1491"/>
                  </a:lnTo>
                  <a:lnTo>
                    <a:pt x="6091" y="1491"/>
                  </a:lnTo>
                  <a:lnTo>
                    <a:pt x="6091" y="924"/>
                  </a:lnTo>
                  <a:lnTo>
                    <a:pt x="6207" y="715"/>
                  </a:lnTo>
                  <a:lnTo>
                    <a:pt x="6324" y="715"/>
                  </a:lnTo>
                  <a:lnTo>
                    <a:pt x="6324" y="1491"/>
                  </a:lnTo>
                  <a:lnTo>
                    <a:pt x="6440" y="1491"/>
                  </a:lnTo>
                  <a:lnTo>
                    <a:pt x="6440" y="986"/>
                  </a:lnTo>
                  <a:lnTo>
                    <a:pt x="6468" y="949"/>
                  </a:lnTo>
                  <a:lnTo>
                    <a:pt x="6468" y="899"/>
                  </a:lnTo>
                  <a:lnTo>
                    <a:pt x="6495" y="899"/>
                  </a:lnTo>
                  <a:lnTo>
                    <a:pt x="6509" y="875"/>
                  </a:lnTo>
                  <a:lnTo>
                    <a:pt x="6578" y="875"/>
                  </a:lnTo>
                  <a:lnTo>
                    <a:pt x="6578" y="899"/>
                  </a:lnTo>
                  <a:lnTo>
                    <a:pt x="6591" y="899"/>
                  </a:lnTo>
                  <a:lnTo>
                    <a:pt x="6591" y="1700"/>
                  </a:lnTo>
                  <a:lnTo>
                    <a:pt x="6667" y="1700"/>
                  </a:lnTo>
                  <a:lnTo>
                    <a:pt x="6667" y="1417"/>
                  </a:lnTo>
                  <a:lnTo>
                    <a:pt x="6674" y="1417"/>
                  </a:lnTo>
                  <a:lnTo>
                    <a:pt x="6674" y="1207"/>
                  </a:lnTo>
                  <a:lnTo>
                    <a:pt x="6790" y="1207"/>
                  </a:lnTo>
                  <a:lnTo>
                    <a:pt x="6831" y="1281"/>
                  </a:lnTo>
                  <a:lnTo>
                    <a:pt x="6831" y="1146"/>
                  </a:lnTo>
                  <a:lnTo>
                    <a:pt x="6948" y="1146"/>
                  </a:lnTo>
                  <a:lnTo>
                    <a:pt x="6948" y="801"/>
                  </a:lnTo>
                  <a:lnTo>
                    <a:pt x="7044" y="628"/>
                  </a:lnTo>
                  <a:lnTo>
                    <a:pt x="7133" y="628"/>
                  </a:lnTo>
                  <a:lnTo>
                    <a:pt x="7133" y="1478"/>
                  </a:lnTo>
                  <a:lnTo>
                    <a:pt x="7284" y="1478"/>
                  </a:lnTo>
                  <a:lnTo>
                    <a:pt x="7284" y="1626"/>
                  </a:lnTo>
                  <a:lnTo>
                    <a:pt x="7325" y="1626"/>
                  </a:lnTo>
                  <a:lnTo>
                    <a:pt x="7325" y="788"/>
                  </a:lnTo>
                  <a:lnTo>
                    <a:pt x="7414" y="616"/>
                  </a:lnTo>
                  <a:lnTo>
                    <a:pt x="7504" y="616"/>
                  </a:lnTo>
                  <a:lnTo>
                    <a:pt x="7504" y="973"/>
                  </a:lnTo>
                  <a:lnTo>
                    <a:pt x="7579" y="973"/>
                  </a:lnTo>
                  <a:lnTo>
                    <a:pt x="7579" y="468"/>
                  </a:lnTo>
                  <a:lnTo>
                    <a:pt x="7696" y="468"/>
                  </a:lnTo>
                  <a:lnTo>
                    <a:pt x="7696" y="1429"/>
                  </a:lnTo>
                  <a:lnTo>
                    <a:pt x="7723" y="1429"/>
                  </a:lnTo>
                  <a:lnTo>
                    <a:pt x="7723" y="2131"/>
                  </a:lnTo>
                  <a:lnTo>
                    <a:pt x="0" y="2131"/>
                  </a:lnTo>
                  <a:lnTo>
                    <a:pt x="0" y="1860"/>
                  </a:lnTo>
                  <a:lnTo>
                    <a:pt x="62" y="1860"/>
                  </a:lnTo>
                  <a:lnTo>
                    <a:pt x="62" y="1404"/>
                  </a:lnTo>
                  <a:lnTo>
                    <a:pt x="233" y="1404"/>
                  </a:lnTo>
                  <a:lnTo>
                    <a:pt x="233" y="1515"/>
                  </a:lnTo>
                  <a:lnTo>
                    <a:pt x="459" y="1515"/>
                  </a:lnTo>
                  <a:lnTo>
                    <a:pt x="459" y="1281"/>
                  </a:lnTo>
                  <a:lnTo>
                    <a:pt x="576" y="1281"/>
                  </a:lnTo>
                  <a:lnTo>
                    <a:pt x="576" y="1515"/>
                  </a:lnTo>
                  <a:lnTo>
                    <a:pt x="631" y="1515"/>
                  </a:lnTo>
                  <a:lnTo>
                    <a:pt x="631" y="1688"/>
                  </a:lnTo>
                  <a:lnTo>
                    <a:pt x="651" y="1688"/>
                  </a:lnTo>
                  <a:lnTo>
                    <a:pt x="651" y="1232"/>
                  </a:lnTo>
                  <a:lnTo>
                    <a:pt x="720" y="1232"/>
                  </a:lnTo>
                  <a:lnTo>
                    <a:pt x="720" y="1688"/>
                  </a:lnTo>
                  <a:lnTo>
                    <a:pt x="926" y="1688"/>
                  </a:lnTo>
                  <a:lnTo>
                    <a:pt x="926" y="1860"/>
                  </a:lnTo>
                  <a:lnTo>
                    <a:pt x="1001" y="1860"/>
                  </a:lnTo>
                  <a:lnTo>
                    <a:pt x="1001" y="1367"/>
                  </a:lnTo>
                  <a:lnTo>
                    <a:pt x="1276" y="1367"/>
                  </a:lnTo>
                  <a:lnTo>
                    <a:pt x="1276" y="0"/>
                  </a:lnTo>
                  <a:lnTo>
                    <a:pt x="1502" y="0"/>
                  </a:lnTo>
                  <a:lnTo>
                    <a:pt x="1502" y="1860"/>
                  </a:lnTo>
                  <a:lnTo>
                    <a:pt x="1543" y="1860"/>
                  </a:lnTo>
                  <a:lnTo>
                    <a:pt x="1543" y="1478"/>
                  </a:lnTo>
                  <a:lnTo>
                    <a:pt x="1564" y="1478"/>
                  </a:lnTo>
                  <a:lnTo>
                    <a:pt x="1564" y="887"/>
                  </a:lnTo>
                  <a:lnTo>
                    <a:pt x="1646" y="887"/>
                  </a:lnTo>
                  <a:lnTo>
                    <a:pt x="1646" y="628"/>
                  </a:lnTo>
                  <a:lnTo>
                    <a:pt x="1776" y="283"/>
                  </a:lnTo>
                  <a:lnTo>
                    <a:pt x="1968" y="283"/>
                  </a:lnTo>
                  <a:lnTo>
                    <a:pt x="1968" y="850"/>
                  </a:lnTo>
                  <a:lnTo>
                    <a:pt x="2064" y="850"/>
                  </a:lnTo>
                  <a:lnTo>
                    <a:pt x="2064" y="1109"/>
                  </a:lnTo>
                  <a:lnTo>
                    <a:pt x="2133" y="1109"/>
                  </a:lnTo>
                  <a:lnTo>
                    <a:pt x="2133" y="715"/>
                  </a:lnTo>
                  <a:lnTo>
                    <a:pt x="2291" y="715"/>
                  </a:lnTo>
                  <a:lnTo>
                    <a:pt x="2291" y="1109"/>
                  </a:lnTo>
                  <a:lnTo>
                    <a:pt x="2332" y="1109"/>
                  </a:lnTo>
                  <a:lnTo>
                    <a:pt x="2332" y="1478"/>
                  </a:lnTo>
                  <a:lnTo>
                    <a:pt x="2352" y="1478"/>
                  </a:lnTo>
                  <a:lnTo>
                    <a:pt x="2352" y="1860"/>
                  </a:lnTo>
                  <a:lnTo>
                    <a:pt x="2373" y="1860"/>
                  </a:lnTo>
                  <a:lnTo>
                    <a:pt x="2373" y="1232"/>
                  </a:lnTo>
                  <a:lnTo>
                    <a:pt x="2538" y="1232"/>
                  </a:lnTo>
                  <a:lnTo>
                    <a:pt x="2538" y="1688"/>
                  </a:lnTo>
                  <a:lnTo>
                    <a:pt x="2682" y="1688"/>
                  </a:lnTo>
                  <a:lnTo>
                    <a:pt x="2682" y="1602"/>
                  </a:lnTo>
                  <a:lnTo>
                    <a:pt x="2853" y="1306"/>
                  </a:lnTo>
                  <a:lnTo>
                    <a:pt x="2853" y="357"/>
                  </a:lnTo>
                  <a:lnTo>
                    <a:pt x="3141" y="357"/>
                  </a:lnTo>
                  <a:lnTo>
                    <a:pt x="3141" y="1392"/>
                  </a:lnTo>
                  <a:lnTo>
                    <a:pt x="3320" y="1392"/>
                  </a:lnTo>
                  <a:lnTo>
                    <a:pt x="3320" y="1084"/>
                  </a:lnTo>
                  <a:lnTo>
                    <a:pt x="3560" y="1367"/>
                  </a:lnTo>
                  <a:lnTo>
                    <a:pt x="3560" y="1195"/>
                  </a:lnTo>
                  <a:lnTo>
                    <a:pt x="3745" y="1195"/>
                  </a:lnTo>
                  <a:lnTo>
                    <a:pt x="3745" y="1367"/>
                  </a:lnTo>
                  <a:lnTo>
                    <a:pt x="3793" y="1367"/>
                  </a:lnTo>
                  <a:lnTo>
                    <a:pt x="3793" y="1491"/>
                  </a:lnTo>
                  <a:lnTo>
                    <a:pt x="3834" y="1491"/>
                  </a:lnTo>
                  <a:lnTo>
                    <a:pt x="3834" y="1429"/>
                  </a:lnTo>
                  <a:lnTo>
                    <a:pt x="3875" y="1429"/>
                  </a:lnTo>
                  <a:lnTo>
                    <a:pt x="3875" y="493"/>
                  </a:lnTo>
                  <a:lnTo>
                    <a:pt x="3999" y="493"/>
                  </a:lnTo>
                  <a:lnTo>
                    <a:pt x="3999" y="986"/>
                  </a:lnTo>
                  <a:lnTo>
                    <a:pt x="4074" y="986"/>
                  </a:lnTo>
                  <a:lnTo>
                    <a:pt x="4074" y="628"/>
                  </a:lnTo>
                  <a:lnTo>
                    <a:pt x="4156" y="628"/>
                  </a:lnTo>
                  <a:lnTo>
                    <a:pt x="4246" y="801"/>
                  </a:lnTo>
                  <a:lnTo>
                    <a:pt x="4246" y="1651"/>
                  </a:lnTo>
                  <a:lnTo>
                    <a:pt x="4287" y="1651"/>
                  </a:lnTo>
                  <a:lnTo>
                    <a:pt x="4287" y="1491"/>
                  </a:lnTo>
                  <a:lnTo>
                    <a:pt x="4438" y="1491"/>
                  </a:lnTo>
                  <a:lnTo>
                    <a:pt x="4438" y="641"/>
                  </a:lnTo>
                  <a:lnTo>
                    <a:pt x="4527" y="641"/>
                  </a:lnTo>
                  <a:lnTo>
                    <a:pt x="4623" y="813"/>
                  </a:lnTo>
                  <a:lnTo>
                    <a:pt x="4623" y="1133"/>
                  </a:lnTo>
                  <a:lnTo>
                    <a:pt x="4623" y="113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32" name="Rectangle 1031"/>
            <p:cNvSpPr/>
            <p:nvPr/>
          </p:nvSpPr>
          <p:spPr>
            <a:xfrm>
              <a:off x="0" y="3177090"/>
              <a:ext cx="9144000" cy="196641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523220"/>
          </a:xfrm>
        </p:spPr>
        <p:txBody>
          <a:bodyPr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Проблема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9" name="Content Placeholder 2"/>
          <p:cNvSpPr>
            <a:spLocks noGrp="1"/>
          </p:cNvSpPr>
          <p:nvPr>
            <p:ph idx="1"/>
          </p:nvPr>
        </p:nvSpPr>
        <p:spPr>
          <a:xfrm>
            <a:off x="609600" y="3275335"/>
            <a:ext cx="8229600" cy="1200329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uk-UA" sz="2400" dirty="0" smtClean="0">
                <a:solidFill>
                  <a:schemeClr val="bg1"/>
                </a:solidFill>
              </a:rPr>
              <a:t>Управління десятками та сотнями будівель без автоматизації є складним та довгим процесом. Ще складніше перейти від «рахунок в кінці місяця» до більш детального аналізу.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23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5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</a:rPr>
              <a:t>Переваги </a:t>
            </a:r>
            <a:r>
              <a:rPr lang="en-US" b="1" dirty="0" err="1">
                <a:solidFill>
                  <a:schemeClr val="bg1"/>
                </a:solidFill>
              </a:rPr>
              <a:t>uMuni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uk-UA" dirty="0" smtClean="0">
                <a:solidFill>
                  <a:schemeClr val="bg1"/>
                </a:solidFill>
              </a:rPr>
              <a:t>Економія споживання від 3%-5% до 15% </a:t>
            </a:r>
            <a:endParaRPr lang="uk-UA" dirty="0">
              <a:solidFill>
                <a:schemeClr val="bg1"/>
              </a:solidFill>
            </a:endParaRPr>
          </a:p>
          <a:p>
            <a:pPr fontAlgn="base"/>
            <a:r>
              <a:rPr lang="uk-UA" dirty="0" smtClean="0">
                <a:solidFill>
                  <a:schemeClr val="bg1"/>
                </a:solidFill>
              </a:rPr>
              <a:t>Перехід на прийняття рішень з рівня будівлі до рівня міста</a:t>
            </a:r>
          </a:p>
          <a:p>
            <a:pPr fontAlgn="base"/>
            <a:r>
              <a:rPr lang="uk-UA" dirty="0" smtClean="0">
                <a:solidFill>
                  <a:schemeClr val="bg1"/>
                </a:solidFill>
              </a:rPr>
              <a:t>Всі необхідні дані в одному місці</a:t>
            </a:r>
          </a:p>
          <a:p>
            <a:pPr fontAlgn="base"/>
            <a:r>
              <a:rPr lang="uk-UA" dirty="0" smtClean="0">
                <a:solidFill>
                  <a:schemeClr val="bg1"/>
                </a:solidFill>
              </a:rPr>
              <a:t>Платформа для взаємодії між містом та мешканцями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34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</a:rPr>
              <a:t>Переваги </a:t>
            </a:r>
            <a:r>
              <a:rPr lang="en-US" b="1" dirty="0" err="1">
                <a:solidFill>
                  <a:schemeClr val="bg1"/>
                </a:solidFill>
              </a:rPr>
              <a:t>uMuni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uk-UA" dirty="0">
                <a:solidFill>
                  <a:schemeClr val="bg1"/>
                </a:solidFill>
              </a:rPr>
              <a:t>Зручний  моніторинг за реальним споживанням ресурсів у великій кількості будівель </a:t>
            </a:r>
          </a:p>
          <a:p>
            <a:pPr fontAlgn="base"/>
            <a:r>
              <a:rPr lang="uk-UA" dirty="0">
                <a:solidFill>
                  <a:schemeClr val="bg1"/>
                </a:solidFill>
              </a:rPr>
              <a:t>Швидкий доступ керівництва до інформації по споживанню енергоресурсів  у регіоні</a:t>
            </a:r>
          </a:p>
          <a:p>
            <a:pPr fontAlgn="base"/>
            <a:r>
              <a:rPr lang="uk-UA" dirty="0">
                <a:solidFill>
                  <a:schemeClr val="bg1"/>
                </a:solidFill>
              </a:rPr>
              <a:t>Простота в користуванні</a:t>
            </a:r>
          </a:p>
          <a:p>
            <a:pPr fontAlgn="base"/>
            <a:r>
              <a:rPr lang="uk-UA" dirty="0">
                <a:solidFill>
                  <a:schemeClr val="bg1"/>
                </a:solidFill>
              </a:rPr>
              <a:t>Повністю веб-базоване рішення. </a:t>
            </a:r>
            <a:r>
              <a:rPr lang="uk-UA" dirty="0" smtClean="0">
                <a:solidFill>
                  <a:schemeClr val="bg1"/>
                </a:solidFill>
              </a:rPr>
              <a:t>Не потрібно </a:t>
            </a:r>
            <a:r>
              <a:rPr lang="uk-UA" dirty="0">
                <a:solidFill>
                  <a:schemeClr val="bg1"/>
                </a:solidFill>
              </a:rPr>
              <a:t>встановлювати програмне забезпечення чи створювати додаткові сервери</a:t>
            </a:r>
          </a:p>
          <a:p>
            <a:pPr fontAlgn="base"/>
            <a:r>
              <a:rPr lang="uk-UA" dirty="0">
                <a:solidFill>
                  <a:schemeClr val="bg1"/>
                </a:solidFill>
              </a:rPr>
              <a:t>Інструмент для розуміння, які будівлі потребують першочергово </a:t>
            </a:r>
            <a:r>
              <a:rPr lang="uk-UA" dirty="0" err="1">
                <a:solidFill>
                  <a:schemeClr val="bg1"/>
                </a:solidFill>
              </a:rPr>
              <a:t>енергоефективних</a:t>
            </a:r>
            <a:r>
              <a:rPr lang="uk-UA" dirty="0">
                <a:solidFill>
                  <a:schemeClr val="bg1"/>
                </a:solidFill>
              </a:rPr>
              <a:t> заходів</a:t>
            </a:r>
          </a:p>
          <a:p>
            <a:pPr fontAlgn="base"/>
            <a:r>
              <a:rPr lang="uk-UA" dirty="0">
                <a:solidFill>
                  <a:schemeClr val="bg1"/>
                </a:solidFill>
              </a:rPr>
              <a:t>Оцінка ефективності проведених </a:t>
            </a:r>
            <a:r>
              <a:rPr lang="uk-UA" dirty="0" smtClean="0">
                <a:solidFill>
                  <a:schemeClr val="bg1"/>
                </a:solidFill>
              </a:rPr>
              <a:t> </a:t>
            </a:r>
            <a:r>
              <a:rPr lang="uk-UA" dirty="0">
                <a:solidFill>
                  <a:schemeClr val="bg1"/>
                </a:solidFill>
              </a:rPr>
              <a:t>рішень </a:t>
            </a:r>
          </a:p>
          <a:p>
            <a:pPr fontAlgn="base"/>
            <a:r>
              <a:rPr lang="uk-UA" dirty="0">
                <a:solidFill>
                  <a:schemeClr val="bg1"/>
                </a:solidFill>
              </a:rPr>
              <a:t>Можливість автоматичного збору показів лічильників</a:t>
            </a:r>
          </a:p>
          <a:p>
            <a:pPr fontAlgn="base"/>
            <a:r>
              <a:rPr lang="uk-UA" dirty="0">
                <a:solidFill>
                  <a:schemeClr val="bg1"/>
                </a:solidFill>
              </a:rPr>
              <a:t>Підтримка командою </a:t>
            </a:r>
            <a:r>
              <a:rPr lang="en-US" dirty="0" err="1">
                <a:solidFill>
                  <a:schemeClr val="bg1"/>
                </a:solidFill>
              </a:rPr>
              <a:t>uMuni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fontAlgn="base"/>
            <a:r>
              <a:rPr lang="uk-UA" dirty="0">
                <a:solidFill>
                  <a:schemeClr val="bg1"/>
                </a:solidFill>
              </a:rPr>
              <a:t>Постійне вдосконалення можливостей функціоналу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387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1600200" y="1814656"/>
            <a:ext cx="5411932" cy="3271694"/>
            <a:chOff x="1005" y="488"/>
            <a:chExt cx="3750" cy="2267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4" name="Group 206"/>
            <p:cNvGrpSpPr>
              <a:grpSpLocks/>
            </p:cNvGrpSpPr>
            <p:nvPr/>
          </p:nvGrpSpPr>
          <p:grpSpPr bwMode="auto">
            <a:xfrm>
              <a:off x="1881" y="959"/>
              <a:ext cx="1526" cy="1796"/>
              <a:chOff x="1881" y="959"/>
              <a:chExt cx="1526" cy="1796"/>
            </a:xfrm>
            <a:grpFill/>
          </p:grpSpPr>
          <p:sp>
            <p:nvSpPr>
              <p:cNvPr id="3490" name="Freeform 6"/>
              <p:cNvSpPr>
                <a:spLocks/>
              </p:cNvSpPr>
              <p:nvPr/>
            </p:nvSpPr>
            <p:spPr bwMode="auto">
              <a:xfrm>
                <a:off x="1881" y="190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91" name="Freeform 7"/>
              <p:cNvSpPr>
                <a:spLocks/>
              </p:cNvSpPr>
              <p:nvPr/>
            </p:nvSpPr>
            <p:spPr bwMode="auto">
              <a:xfrm>
                <a:off x="1948" y="190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92" name="Freeform 8"/>
              <p:cNvSpPr>
                <a:spLocks/>
              </p:cNvSpPr>
              <p:nvPr/>
            </p:nvSpPr>
            <p:spPr bwMode="auto">
              <a:xfrm>
                <a:off x="1948" y="197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93" name="Freeform 9"/>
              <p:cNvSpPr>
                <a:spLocks/>
              </p:cNvSpPr>
              <p:nvPr/>
            </p:nvSpPr>
            <p:spPr bwMode="auto">
              <a:xfrm>
                <a:off x="1948" y="203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4" y="85"/>
                      <a:pt x="64" y="82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94" name="Freeform 10"/>
              <p:cNvSpPr>
                <a:spLocks/>
              </p:cNvSpPr>
              <p:nvPr/>
            </p:nvSpPr>
            <p:spPr bwMode="auto">
              <a:xfrm>
                <a:off x="1948" y="2104"/>
                <a:ext cx="44" cy="45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4" y="86"/>
                      <a:pt x="64" y="82"/>
                      <a:pt x="72" y="72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95" name="Freeform 11"/>
              <p:cNvSpPr>
                <a:spLocks/>
              </p:cNvSpPr>
              <p:nvPr/>
            </p:nvSpPr>
            <p:spPr bwMode="auto">
              <a:xfrm>
                <a:off x="2016" y="1970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96" name="Freeform 12"/>
              <p:cNvSpPr>
                <a:spLocks/>
              </p:cNvSpPr>
              <p:nvPr/>
            </p:nvSpPr>
            <p:spPr bwMode="auto">
              <a:xfrm>
                <a:off x="2016" y="2037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97" name="Freeform 13"/>
              <p:cNvSpPr>
                <a:spLocks/>
              </p:cNvSpPr>
              <p:nvPr/>
            </p:nvSpPr>
            <p:spPr bwMode="auto">
              <a:xfrm>
                <a:off x="2016" y="2104"/>
                <a:ext cx="43" cy="45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98" name="Freeform 14"/>
              <p:cNvSpPr>
                <a:spLocks/>
              </p:cNvSpPr>
              <p:nvPr/>
            </p:nvSpPr>
            <p:spPr bwMode="auto">
              <a:xfrm>
                <a:off x="2016" y="2172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99" name="Freeform 15"/>
              <p:cNvSpPr>
                <a:spLocks/>
              </p:cNvSpPr>
              <p:nvPr/>
            </p:nvSpPr>
            <p:spPr bwMode="auto">
              <a:xfrm>
                <a:off x="2083" y="197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4"/>
                      <a:pt x="85" y="42"/>
                    </a:cubicBezTo>
                    <a:cubicBezTo>
                      <a:pt x="85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00" name="Freeform 16"/>
              <p:cNvSpPr>
                <a:spLocks/>
              </p:cNvSpPr>
              <p:nvPr/>
            </p:nvSpPr>
            <p:spPr bwMode="auto">
              <a:xfrm>
                <a:off x="2083" y="203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2" y="64"/>
                      <a:pt x="85" y="54"/>
                      <a:pt x="85" y="42"/>
                    </a:cubicBezTo>
                    <a:cubicBezTo>
                      <a:pt x="85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01" name="Freeform 17"/>
              <p:cNvSpPr>
                <a:spLocks/>
              </p:cNvSpPr>
              <p:nvPr/>
            </p:nvSpPr>
            <p:spPr bwMode="auto">
              <a:xfrm>
                <a:off x="2083" y="2104"/>
                <a:ext cx="44" cy="45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2" y="65"/>
                      <a:pt x="85" y="54"/>
                      <a:pt x="85" y="42"/>
                    </a:cubicBezTo>
                    <a:cubicBezTo>
                      <a:pt x="85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02" name="Freeform 18"/>
              <p:cNvSpPr>
                <a:spLocks/>
              </p:cNvSpPr>
              <p:nvPr/>
            </p:nvSpPr>
            <p:spPr bwMode="auto">
              <a:xfrm>
                <a:off x="2083" y="217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2" y="65"/>
                      <a:pt x="85" y="54"/>
                      <a:pt x="85" y="42"/>
                    </a:cubicBezTo>
                    <a:cubicBezTo>
                      <a:pt x="85" y="32"/>
                      <a:pt x="82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03" name="Freeform 19"/>
              <p:cNvSpPr>
                <a:spLocks/>
              </p:cNvSpPr>
              <p:nvPr/>
            </p:nvSpPr>
            <p:spPr bwMode="auto">
              <a:xfrm>
                <a:off x="2083" y="224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3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3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04" name="Freeform 20"/>
              <p:cNvSpPr>
                <a:spLocks/>
              </p:cNvSpPr>
              <p:nvPr/>
            </p:nvSpPr>
            <p:spPr bwMode="auto">
              <a:xfrm>
                <a:off x="2083" y="230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3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3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05" name="Freeform 21"/>
              <p:cNvSpPr>
                <a:spLocks/>
              </p:cNvSpPr>
              <p:nvPr/>
            </p:nvSpPr>
            <p:spPr bwMode="auto">
              <a:xfrm>
                <a:off x="2083" y="237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4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06" name="Freeform 22"/>
              <p:cNvSpPr>
                <a:spLocks/>
              </p:cNvSpPr>
              <p:nvPr/>
            </p:nvSpPr>
            <p:spPr bwMode="auto">
              <a:xfrm>
                <a:off x="2083" y="2442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4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07" name="Freeform 23"/>
              <p:cNvSpPr>
                <a:spLocks/>
              </p:cNvSpPr>
              <p:nvPr/>
            </p:nvSpPr>
            <p:spPr bwMode="auto">
              <a:xfrm>
                <a:off x="1948" y="250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08" name="Freeform 24"/>
              <p:cNvSpPr>
                <a:spLocks/>
              </p:cNvSpPr>
              <p:nvPr/>
            </p:nvSpPr>
            <p:spPr bwMode="auto">
              <a:xfrm>
                <a:off x="1948" y="257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09" name="Freeform 25"/>
              <p:cNvSpPr>
                <a:spLocks/>
              </p:cNvSpPr>
              <p:nvPr/>
            </p:nvSpPr>
            <p:spPr bwMode="auto">
              <a:xfrm>
                <a:off x="1948" y="2644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4" y="85"/>
                      <a:pt x="64" y="82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10" name="Freeform 26"/>
              <p:cNvSpPr>
                <a:spLocks/>
              </p:cNvSpPr>
              <p:nvPr/>
            </p:nvSpPr>
            <p:spPr bwMode="auto">
              <a:xfrm>
                <a:off x="2150" y="197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5" y="54"/>
                      <a:pt x="85" y="42"/>
                    </a:cubicBezTo>
                    <a:cubicBezTo>
                      <a:pt x="85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11" name="Freeform 27"/>
              <p:cNvSpPr>
                <a:spLocks/>
              </p:cNvSpPr>
              <p:nvPr/>
            </p:nvSpPr>
            <p:spPr bwMode="auto">
              <a:xfrm>
                <a:off x="2150" y="203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4"/>
                      <a:pt x="13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5" y="82"/>
                      <a:pt x="72" y="72"/>
                    </a:cubicBezTo>
                    <a:cubicBezTo>
                      <a:pt x="82" y="64"/>
                      <a:pt x="85" y="54"/>
                      <a:pt x="85" y="42"/>
                    </a:cubicBezTo>
                    <a:cubicBezTo>
                      <a:pt x="85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12" name="Freeform 28"/>
              <p:cNvSpPr>
                <a:spLocks/>
              </p:cNvSpPr>
              <p:nvPr/>
            </p:nvSpPr>
            <p:spPr bwMode="auto">
              <a:xfrm>
                <a:off x="2150" y="2104"/>
                <a:ext cx="44" cy="45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5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5"/>
                      <a:pt x="13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5" y="82"/>
                      <a:pt x="72" y="72"/>
                    </a:cubicBezTo>
                    <a:cubicBezTo>
                      <a:pt x="82" y="65"/>
                      <a:pt x="85" y="54"/>
                      <a:pt x="85" y="42"/>
                    </a:cubicBezTo>
                    <a:cubicBezTo>
                      <a:pt x="85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13" name="Freeform 29"/>
              <p:cNvSpPr>
                <a:spLocks/>
              </p:cNvSpPr>
              <p:nvPr/>
            </p:nvSpPr>
            <p:spPr bwMode="auto">
              <a:xfrm>
                <a:off x="2150" y="217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5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4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5"/>
                      <a:pt x="13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5" y="82"/>
                      <a:pt x="72" y="73"/>
                    </a:cubicBezTo>
                    <a:cubicBezTo>
                      <a:pt x="82" y="65"/>
                      <a:pt x="85" y="54"/>
                      <a:pt x="85" y="42"/>
                    </a:cubicBezTo>
                    <a:cubicBezTo>
                      <a:pt x="85" y="32"/>
                      <a:pt x="82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14" name="Freeform 30"/>
              <p:cNvSpPr>
                <a:spLocks/>
              </p:cNvSpPr>
              <p:nvPr/>
            </p:nvSpPr>
            <p:spPr bwMode="auto">
              <a:xfrm>
                <a:off x="2150" y="224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3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5" y="53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15" name="Freeform 31"/>
              <p:cNvSpPr>
                <a:spLocks/>
              </p:cNvSpPr>
              <p:nvPr/>
            </p:nvSpPr>
            <p:spPr bwMode="auto">
              <a:xfrm>
                <a:off x="2150" y="230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3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5" y="53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16" name="Freeform 32"/>
              <p:cNvSpPr>
                <a:spLocks/>
              </p:cNvSpPr>
              <p:nvPr/>
            </p:nvSpPr>
            <p:spPr bwMode="auto">
              <a:xfrm>
                <a:off x="2150" y="237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4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5" y="54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17" name="Freeform 33"/>
              <p:cNvSpPr>
                <a:spLocks/>
              </p:cNvSpPr>
              <p:nvPr/>
            </p:nvSpPr>
            <p:spPr bwMode="auto">
              <a:xfrm>
                <a:off x="2218" y="2037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4"/>
                      <a:pt x="13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6" y="85"/>
                      <a:pt x="65" y="82"/>
                      <a:pt x="73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18" name="Freeform 34"/>
              <p:cNvSpPr>
                <a:spLocks/>
              </p:cNvSpPr>
              <p:nvPr/>
            </p:nvSpPr>
            <p:spPr bwMode="auto">
              <a:xfrm>
                <a:off x="2218" y="2104"/>
                <a:ext cx="44" cy="45"/>
              </a:xfrm>
              <a:custGeom>
                <a:avLst/>
                <a:gdLst>
                  <a:gd name="T0" fmla="*/ 73 w 86"/>
                  <a:gd name="T1" fmla="*/ 13 h 86"/>
                  <a:gd name="T2" fmla="*/ 42 w 86"/>
                  <a:gd name="T3" fmla="*/ 0 h 86"/>
                  <a:gd name="T4" fmla="*/ 13 w 86"/>
                  <a:gd name="T5" fmla="*/ 13 h 86"/>
                  <a:gd name="T6" fmla="*/ 0 w 86"/>
                  <a:gd name="T7" fmla="*/ 42 h 86"/>
                  <a:gd name="T8" fmla="*/ 13 w 86"/>
                  <a:gd name="T9" fmla="*/ 72 h 86"/>
                  <a:gd name="T10" fmla="*/ 42 w 86"/>
                  <a:gd name="T11" fmla="*/ 86 h 86"/>
                  <a:gd name="T12" fmla="*/ 73 w 86"/>
                  <a:gd name="T13" fmla="*/ 72 h 86"/>
                  <a:gd name="T14" fmla="*/ 86 w 86"/>
                  <a:gd name="T15" fmla="*/ 42 h 86"/>
                  <a:gd name="T16" fmla="*/ 73 w 86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3"/>
                    </a:moveTo>
                    <a:cubicBezTo>
                      <a:pt x="65" y="6"/>
                      <a:pt x="56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5"/>
                      <a:pt x="13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6" y="86"/>
                      <a:pt x="65" y="82"/>
                      <a:pt x="73" y="72"/>
                    </a:cubicBezTo>
                    <a:cubicBezTo>
                      <a:pt x="82" y="65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19" name="Freeform 35"/>
              <p:cNvSpPr>
                <a:spLocks/>
              </p:cNvSpPr>
              <p:nvPr/>
            </p:nvSpPr>
            <p:spPr bwMode="auto">
              <a:xfrm>
                <a:off x="2218" y="2172"/>
                <a:ext cx="44" cy="44"/>
              </a:xfrm>
              <a:custGeom>
                <a:avLst/>
                <a:gdLst>
                  <a:gd name="T0" fmla="*/ 73 w 86"/>
                  <a:gd name="T1" fmla="*/ 14 h 86"/>
                  <a:gd name="T2" fmla="*/ 42 w 86"/>
                  <a:gd name="T3" fmla="*/ 0 h 86"/>
                  <a:gd name="T4" fmla="*/ 13 w 86"/>
                  <a:gd name="T5" fmla="*/ 14 h 86"/>
                  <a:gd name="T6" fmla="*/ 0 w 86"/>
                  <a:gd name="T7" fmla="*/ 42 h 86"/>
                  <a:gd name="T8" fmla="*/ 13 w 86"/>
                  <a:gd name="T9" fmla="*/ 73 h 86"/>
                  <a:gd name="T10" fmla="*/ 42 w 86"/>
                  <a:gd name="T11" fmla="*/ 86 h 86"/>
                  <a:gd name="T12" fmla="*/ 73 w 86"/>
                  <a:gd name="T13" fmla="*/ 73 h 86"/>
                  <a:gd name="T14" fmla="*/ 86 w 86"/>
                  <a:gd name="T15" fmla="*/ 42 h 86"/>
                  <a:gd name="T16" fmla="*/ 73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4"/>
                    </a:moveTo>
                    <a:cubicBezTo>
                      <a:pt x="65" y="6"/>
                      <a:pt x="56" y="0"/>
                      <a:pt x="42" y="0"/>
                    </a:cubicBezTo>
                    <a:cubicBezTo>
                      <a:pt x="32" y="0"/>
                      <a:pt x="21" y="6"/>
                      <a:pt x="13" y="14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5"/>
                      <a:pt x="13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6" y="86"/>
                      <a:pt x="65" y="82"/>
                      <a:pt x="73" y="73"/>
                    </a:cubicBezTo>
                    <a:cubicBezTo>
                      <a:pt x="82" y="65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20" name="Freeform 36"/>
              <p:cNvSpPr>
                <a:spLocks/>
              </p:cNvSpPr>
              <p:nvPr/>
            </p:nvSpPr>
            <p:spPr bwMode="auto">
              <a:xfrm>
                <a:off x="2218" y="2240"/>
                <a:ext cx="44" cy="43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3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3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21" name="Freeform 37"/>
              <p:cNvSpPr>
                <a:spLocks/>
              </p:cNvSpPr>
              <p:nvPr/>
            </p:nvSpPr>
            <p:spPr bwMode="auto">
              <a:xfrm>
                <a:off x="2218" y="2307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3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3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22" name="Freeform 38"/>
              <p:cNvSpPr>
                <a:spLocks/>
              </p:cNvSpPr>
              <p:nvPr/>
            </p:nvSpPr>
            <p:spPr bwMode="auto">
              <a:xfrm>
                <a:off x="2286" y="2104"/>
                <a:ext cx="43" cy="45"/>
              </a:xfrm>
              <a:custGeom>
                <a:avLst/>
                <a:gdLst>
                  <a:gd name="T0" fmla="*/ 72 w 85"/>
                  <a:gd name="T1" fmla="*/ 13 h 86"/>
                  <a:gd name="T2" fmla="*/ 41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1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1" y="0"/>
                    </a:cubicBezTo>
                    <a:cubicBezTo>
                      <a:pt x="31" y="0"/>
                      <a:pt x="20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2"/>
                    </a:cubicBezTo>
                    <a:cubicBezTo>
                      <a:pt x="20" y="82"/>
                      <a:pt x="31" y="86"/>
                      <a:pt x="41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23" name="Freeform 39"/>
              <p:cNvSpPr>
                <a:spLocks/>
              </p:cNvSpPr>
              <p:nvPr/>
            </p:nvSpPr>
            <p:spPr bwMode="auto">
              <a:xfrm>
                <a:off x="2286" y="2172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1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1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1" y="0"/>
                    </a:cubicBezTo>
                    <a:cubicBezTo>
                      <a:pt x="31" y="0"/>
                      <a:pt x="20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3"/>
                    </a:cubicBezTo>
                    <a:cubicBezTo>
                      <a:pt x="20" y="82"/>
                      <a:pt x="31" y="86"/>
                      <a:pt x="41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24" name="Freeform 40"/>
              <p:cNvSpPr>
                <a:spLocks/>
              </p:cNvSpPr>
              <p:nvPr/>
            </p:nvSpPr>
            <p:spPr bwMode="auto">
              <a:xfrm>
                <a:off x="2286" y="2240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1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1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1" y="0"/>
                    </a:cubicBezTo>
                    <a:cubicBezTo>
                      <a:pt x="31" y="0"/>
                      <a:pt x="20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3"/>
                      <a:pt x="5" y="64"/>
                      <a:pt x="13" y="72"/>
                    </a:cubicBezTo>
                    <a:cubicBezTo>
                      <a:pt x="20" y="81"/>
                      <a:pt x="31" y="85"/>
                      <a:pt x="41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25" name="Freeform 41"/>
              <p:cNvSpPr>
                <a:spLocks/>
              </p:cNvSpPr>
              <p:nvPr/>
            </p:nvSpPr>
            <p:spPr bwMode="auto">
              <a:xfrm>
                <a:off x="2353" y="2104"/>
                <a:ext cx="44" cy="45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26" name="Freeform 42"/>
              <p:cNvSpPr>
                <a:spLocks/>
              </p:cNvSpPr>
              <p:nvPr/>
            </p:nvSpPr>
            <p:spPr bwMode="auto">
              <a:xfrm>
                <a:off x="2016" y="1902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27" name="Freeform 43"/>
              <p:cNvSpPr>
                <a:spLocks/>
              </p:cNvSpPr>
              <p:nvPr/>
            </p:nvSpPr>
            <p:spPr bwMode="auto">
              <a:xfrm>
                <a:off x="2083" y="190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5"/>
                      <a:pt x="85" y="42"/>
                    </a:cubicBezTo>
                    <a:cubicBezTo>
                      <a:pt x="85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28" name="Freeform 44"/>
              <p:cNvSpPr>
                <a:spLocks/>
              </p:cNvSpPr>
              <p:nvPr/>
            </p:nvSpPr>
            <p:spPr bwMode="auto">
              <a:xfrm>
                <a:off x="2150" y="190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5" y="55"/>
                      <a:pt x="85" y="42"/>
                    </a:cubicBezTo>
                    <a:cubicBezTo>
                      <a:pt x="85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29" name="Freeform 45"/>
              <p:cNvSpPr>
                <a:spLocks/>
              </p:cNvSpPr>
              <p:nvPr/>
            </p:nvSpPr>
            <p:spPr bwMode="auto">
              <a:xfrm>
                <a:off x="2218" y="1970"/>
                <a:ext cx="44" cy="43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30" name="Freeform 46"/>
              <p:cNvSpPr>
                <a:spLocks/>
              </p:cNvSpPr>
              <p:nvPr/>
            </p:nvSpPr>
            <p:spPr bwMode="auto">
              <a:xfrm>
                <a:off x="2286" y="2037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1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1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1" y="0"/>
                    </a:cubicBezTo>
                    <a:cubicBezTo>
                      <a:pt x="31" y="0"/>
                      <a:pt x="20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0" y="82"/>
                      <a:pt x="31" y="85"/>
                      <a:pt x="41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31" name="Freeform 47"/>
              <p:cNvSpPr>
                <a:spLocks/>
              </p:cNvSpPr>
              <p:nvPr/>
            </p:nvSpPr>
            <p:spPr bwMode="auto">
              <a:xfrm>
                <a:off x="2353" y="203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32" name="Freeform 48"/>
              <p:cNvSpPr>
                <a:spLocks/>
              </p:cNvSpPr>
              <p:nvPr/>
            </p:nvSpPr>
            <p:spPr bwMode="auto">
              <a:xfrm>
                <a:off x="2016" y="257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33" name="Freeform 49"/>
              <p:cNvSpPr>
                <a:spLocks/>
              </p:cNvSpPr>
              <p:nvPr/>
            </p:nvSpPr>
            <p:spPr bwMode="auto">
              <a:xfrm>
                <a:off x="2016" y="2644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34" name="Freeform 50"/>
              <p:cNvSpPr>
                <a:spLocks/>
              </p:cNvSpPr>
              <p:nvPr/>
            </p:nvSpPr>
            <p:spPr bwMode="auto">
              <a:xfrm>
                <a:off x="2016" y="2711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35" name="Freeform 51"/>
              <p:cNvSpPr>
                <a:spLocks/>
              </p:cNvSpPr>
              <p:nvPr/>
            </p:nvSpPr>
            <p:spPr bwMode="auto">
              <a:xfrm>
                <a:off x="2016" y="2509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36" name="Freeform 52"/>
              <p:cNvSpPr>
                <a:spLocks/>
              </p:cNvSpPr>
              <p:nvPr/>
            </p:nvSpPr>
            <p:spPr bwMode="auto">
              <a:xfrm>
                <a:off x="2016" y="2442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37" name="Freeform 53"/>
              <p:cNvSpPr>
                <a:spLocks/>
              </p:cNvSpPr>
              <p:nvPr/>
            </p:nvSpPr>
            <p:spPr bwMode="auto">
              <a:xfrm>
                <a:off x="2016" y="2374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38" name="Freeform 54"/>
              <p:cNvSpPr>
                <a:spLocks/>
              </p:cNvSpPr>
              <p:nvPr/>
            </p:nvSpPr>
            <p:spPr bwMode="auto">
              <a:xfrm>
                <a:off x="2016" y="2307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3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39" name="Freeform 55"/>
              <p:cNvSpPr>
                <a:spLocks/>
              </p:cNvSpPr>
              <p:nvPr/>
            </p:nvSpPr>
            <p:spPr bwMode="auto">
              <a:xfrm>
                <a:off x="2016" y="2240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3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40" name="Freeform 56"/>
              <p:cNvSpPr>
                <a:spLocks/>
              </p:cNvSpPr>
              <p:nvPr/>
            </p:nvSpPr>
            <p:spPr bwMode="auto">
              <a:xfrm>
                <a:off x="1948" y="217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4" y="86"/>
                      <a:pt x="64" y="82"/>
                      <a:pt x="72" y="73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41" name="Freeform 57"/>
              <p:cNvSpPr>
                <a:spLocks/>
              </p:cNvSpPr>
              <p:nvPr/>
            </p:nvSpPr>
            <p:spPr bwMode="auto">
              <a:xfrm>
                <a:off x="1881" y="203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4" y="85"/>
                      <a:pt x="64" y="82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42" name="Freeform 58"/>
              <p:cNvSpPr>
                <a:spLocks/>
              </p:cNvSpPr>
              <p:nvPr/>
            </p:nvSpPr>
            <p:spPr bwMode="auto">
              <a:xfrm>
                <a:off x="1948" y="2442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43" name="Freeform 59"/>
              <p:cNvSpPr>
                <a:spLocks/>
              </p:cNvSpPr>
              <p:nvPr/>
            </p:nvSpPr>
            <p:spPr bwMode="auto">
              <a:xfrm>
                <a:off x="1881" y="2104"/>
                <a:ext cx="44" cy="45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4" y="86"/>
                      <a:pt x="64" y="82"/>
                      <a:pt x="72" y="72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44" name="Freeform 60"/>
              <p:cNvSpPr>
                <a:spLocks/>
              </p:cNvSpPr>
              <p:nvPr/>
            </p:nvSpPr>
            <p:spPr bwMode="auto">
              <a:xfrm>
                <a:off x="2555" y="1835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45" name="Freeform 61"/>
              <p:cNvSpPr>
                <a:spLocks/>
              </p:cNvSpPr>
              <p:nvPr/>
            </p:nvSpPr>
            <p:spPr bwMode="auto">
              <a:xfrm>
                <a:off x="2555" y="190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46" name="Freeform 62"/>
              <p:cNvSpPr>
                <a:spLocks/>
              </p:cNvSpPr>
              <p:nvPr/>
            </p:nvSpPr>
            <p:spPr bwMode="auto">
              <a:xfrm>
                <a:off x="2622" y="1700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47" name="Freeform 63"/>
              <p:cNvSpPr>
                <a:spLocks/>
              </p:cNvSpPr>
              <p:nvPr/>
            </p:nvSpPr>
            <p:spPr bwMode="auto">
              <a:xfrm>
                <a:off x="2622" y="1768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48" name="Freeform 64"/>
              <p:cNvSpPr>
                <a:spLocks/>
              </p:cNvSpPr>
              <p:nvPr/>
            </p:nvSpPr>
            <p:spPr bwMode="auto">
              <a:xfrm>
                <a:off x="2622" y="1835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49" name="Freeform 65"/>
              <p:cNvSpPr>
                <a:spLocks/>
              </p:cNvSpPr>
              <p:nvPr/>
            </p:nvSpPr>
            <p:spPr bwMode="auto">
              <a:xfrm>
                <a:off x="2622" y="190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50" name="Freeform 66"/>
              <p:cNvSpPr>
                <a:spLocks/>
              </p:cNvSpPr>
              <p:nvPr/>
            </p:nvSpPr>
            <p:spPr bwMode="auto">
              <a:xfrm>
                <a:off x="2690" y="1633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51" name="Freeform 67"/>
              <p:cNvSpPr>
                <a:spLocks/>
              </p:cNvSpPr>
              <p:nvPr/>
            </p:nvSpPr>
            <p:spPr bwMode="auto">
              <a:xfrm>
                <a:off x="2690" y="1700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52" name="Freeform 68"/>
              <p:cNvSpPr>
                <a:spLocks/>
              </p:cNvSpPr>
              <p:nvPr/>
            </p:nvSpPr>
            <p:spPr bwMode="auto">
              <a:xfrm>
                <a:off x="2690" y="1768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53" name="Freeform 69"/>
              <p:cNvSpPr>
                <a:spLocks/>
              </p:cNvSpPr>
              <p:nvPr/>
            </p:nvSpPr>
            <p:spPr bwMode="auto">
              <a:xfrm>
                <a:off x="2690" y="1835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54" name="Freeform 70"/>
              <p:cNvSpPr>
                <a:spLocks/>
              </p:cNvSpPr>
              <p:nvPr/>
            </p:nvSpPr>
            <p:spPr bwMode="auto">
              <a:xfrm>
                <a:off x="2690" y="1902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55" name="Freeform 71"/>
              <p:cNvSpPr>
                <a:spLocks/>
              </p:cNvSpPr>
              <p:nvPr/>
            </p:nvSpPr>
            <p:spPr bwMode="auto">
              <a:xfrm>
                <a:off x="2757" y="163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56" name="Freeform 72"/>
              <p:cNvSpPr>
                <a:spLocks/>
              </p:cNvSpPr>
              <p:nvPr/>
            </p:nvSpPr>
            <p:spPr bwMode="auto">
              <a:xfrm>
                <a:off x="2757" y="1700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57" name="Freeform 73"/>
              <p:cNvSpPr>
                <a:spLocks/>
              </p:cNvSpPr>
              <p:nvPr/>
            </p:nvSpPr>
            <p:spPr bwMode="auto">
              <a:xfrm>
                <a:off x="2757" y="1835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58" name="Freeform 74"/>
              <p:cNvSpPr>
                <a:spLocks/>
              </p:cNvSpPr>
              <p:nvPr/>
            </p:nvSpPr>
            <p:spPr bwMode="auto">
              <a:xfrm>
                <a:off x="2757" y="190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59" name="Freeform 75"/>
              <p:cNvSpPr>
                <a:spLocks/>
              </p:cNvSpPr>
              <p:nvPr/>
            </p:nvSpPr>
            <p:spPr bwMode="auto">
              <a:xfrm>
                <a:off x="2622" y="197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60" name="Freeform 76"/>
              <p:cNvSpPr>
                <a:spLocks/>
              </p:cNvSpPr>
              <p:nvPr/>
            </p:nvSpPr>
            <p:spPr bwMode="auto">
              <a:xfrm>
                <a:off x="2690" y="1970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61" name="Freeform 77"/>
              <p:cNvSpPr>
                <a:spLocks/>
              </p:cNvSpPr>
              <p:nvPr/>
            </p:nvSpPr>
            <p:spPr bwMode="auto">
              <a:xfrm>
                <a:off x="2757" y="197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62" name="Freeform 78"/>
              <p:cNvSpPr>
                <a:spLocks/>
              </p:cNvSpPr>
              <p:nvPr/>
            </p:nvSpPr>
            <p:spPr bwMode="auto">
              <a:xfrm>
                <a:off x="2824" y="1633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63" name="Freeform 79"/>
              <p:cNvSpPr>
                <a:spLocks/>
              </p:cNvSpPr>
              <p:nvPr/>
            </p:nvSpPr>
            <p:spPr bwMode="auto">
              <a:xfrm>
                <a:off x="2824" y="1700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64" name="Freeform 80"/>
              <p:cNvSpPr>
                <a:spLocks/>
              </p:cNvSpPr>
              <p:nvPr/>
            </p:nvSpPr>
            <p:spPr bwMode="auto">
              <a:xfrm>
                <a:off x="2824" y="1835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65" name="Freeform 81"/>
              <p:cNvSpPr>
                <a:spLocks/>
              </p:cNvSpPr>
              <p:nvPr/>
            </p:nvSpPr>
            <p:spPr bwMode="auto">
              <a:xfrm>
                <a:off x="2824" y="1902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66" name="Freeform 82"/>
              <p:cNvSpPr>
                <a:spLocks/>
              </p:cNvSpPr>
              <p:nvPr/>
            </p:nvSpPr>
            <p:spPr bwMode="auto">
              <a:xfrm>
                <a:off x="2892" y="1700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67" name="Freeform 83"/>
              <p:cNvSpPr>
                <a:spLocks/>
              </p:cNvSpPr>
              <p:nvPr/>
            </p:nvSpPr>
            <p:spPr bwMode="auto">
              <a:xfrm>
                <a:off x="2892" y="1768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68" name="Freeform 84"/>
              <p:cNvSpPr>
                <a:spLocks/>
              </p:cNvSpPr>
              <p:nvPr/>
            </p:nvSpPr>
            <p:spPr bwMode="auto">
              <a:xfrm>
                <a:off x="2892" y="1835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69" name="Freeform 85"/>
              <p:cNvSpPr>
                <a:spLocks/>
              </p:cNvSpPr>
              <p:nvPr/>
            </p:nvSpPr>
            <p:spPr bwMode="auto">
              <a:xfrm>
                <a:off x="2892" y="1902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70" name="Freeform 86"/>
              <p:cNvSpPr>
                <a:spLocks/>
              </p:cNvSpPr>
              <p:nvPr/>
            </p:nvSpPr>
            <p:spPr bwMode="auto">
              <a:xfrm>
                <a:off x="2959" y="1768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71" name="Freeform 87"/>
              <p:cNvSpPr>
                <a:spLocks/>
              </p:cNvSpPr>
              <p:nvPr/>
            </p:nvSpPr>
            <p:spPr bwMode="auto">
              <a:xfrm>
                <a:off x="2959" y="1835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72" name="Freeform 88"/>
              <p:cNvSpPr>
                <a:spLocks/>
              </p:cNvSpPr>
              <p:nvPr/>
            </p:nvSpPr>
            <p:spPr bwMode="auto">
              <a:xfrm>
                <a:off x="2959" y="1902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73" name="Freeform 89"/>
              <p:cNvSpPr>
                <a:spLocks/>
              </p:cNvSpPr>
              <p:nvPr/>
            </p:nvSpPr>
            <p:spPr bwMode="auto">
              <a:xfrm>
                <a:off x="3027" y="1700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74" name="Freeform 90"/>
              <p:cNvSpPr>
                <a:spLocks/>
              </p:cNvSpPr>
              <p:nvPr/>
            </p:nvSpPr>
            <p:spPr bwMode="auto">
              <a:xfrm>
                <a:off x="3027" y="1768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75" name="Freeform 91"/>
              <p:cNvSpPr>
                <a:spLocks/>
              </p:cNvSpPr>
              <p:nvPr/>
            </p:nvSpPr>
            <p:spPr bwMode="auto">
              <a:xfrm>
                <a:off x="3027" y="1835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76" name="Freeform 92"/>
              <p:cNvSpPr>
                <a:spLocks/>
              </p:cNvSpPr>
              <p:nvPr/>
            </p:nvSpPr>
            <p:spPr bwMode="auto">
              <a:xfrm>
                <a:off x="3027" y="190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77" name="Freeform 93"/>
              <p:cNvSpPr>
                <a:spLocks/>
              </p:cNvSpPr>
              <p:nvPr/>
            </p:nvSpPr>
            <p:spPr bwMode="auto">
              <a:xfrm>
                <a:off x="2824" y="1970"/>
                <a:ext cx="45" cy="43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78" name="Freeform 94"/>
              <p:cNvSpPr>
                <a:spLocks/>
              </p:cNvSpPr>
              <p:nvPr/>
            </p:nvSpPr>
            <p:spPr bwMode="auto">
              <a:xfrm>
                <a:off x="2824" y="2037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4"/>
                      <a:pt x="13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5" y="82"/>
                      <a:pt x="72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79" name="Freeform 95"/>
              <p:cNvSpPr>
                <a:spLocks/>
              </p:cNvSpPr>
              <p:nvPr/>
            </p:nvSpPr>
            <p:spPr bwMode="auto">
              <a:xfrm>
                <a:off x="2824" y="2104"/>
                <a:ext cx="45" cy="45"/>
              </a:xfrm>
              <a:custGeom>
                <a:avLst/>
                <a:gdLst>
                  <a:gd name="T0" fmla="*/ 72 w 86"/>
                  <a:gd name="T1" fmla="*/ 13 h 86"/>
                  <a:gd name="T2" fmla="*/ 42 w 86"/>
                  <a:gd name="T3" fmla="*/ 0 h 86"/>
                  <a:gd name="T4" fmla="*/ 13 w 86"/>
                  <a:gd name="T5" fmla="*/ 13 h 86"/>
                  <a:gd name="T6" fmla="*/ 0 w 86"/>
                  <a:gd name="T7" fmla="*/ 42 h 86"/>
                  <a:gd name="T8" fmla="*/ 13 w 86"/>
                  <a:gd name="T9" fmla="*/ 72 h 86"/>
                  <a:gd name="T10" fmla="*/ 42 w 86"/>
                  <a:gd name="T11" fmla="*/ 86 h 86"/>
                  <a:gd name="T12" fmla="*/ 72 w 86"/>
                  <a:gd name="T13" fmla="*/ 72 h 86"/>
                  <a:gd name="T14" fmla="*/ 86 w 86"/>
                  <a:gd name="T15" fmla="*/ 42 h 86"/>
                  <a:gd name="T16" fmla="*/ 72 w 86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2" y="13"/>
                    </a:moveTo>
                    <a:cubicBezTo>
                      <a:pt x="65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5"/>
                      <a:pt x="13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5" y="82"/>
                      <a:pt x="72" y="72"/>
                    </a:cubicBezTo>
                    <a:cubicBezTo>
                      <a:pt x="82" y="65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80" name="Freeform 96"/>
              <p:cNvSpPr>
                <a:spLocks/>
              </p:cNvSpPr>
              <p:nvPr/>
            </p:nvSpPr>
            <p:spPr bwMode="auto">
              <a:xfrm>
                <a:off x="2892" y="1970"/>
                <a:ext cx="44" cy="43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81" name="Freeform 97"/>
              <p:cNvSpPr>
                <a:spLocks/>
              </p:cNvSpPr>
              <p:nvPr/>
            </p:nvSpPr>
            <p:spPr bwMode="auto">
              <a:xfrm>
                <a:off x="2892" y="2037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4"/>
                      <a:pt x="14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5" y="82"/>
                      <a:pt x="72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82" name="Freeform 98"/>
              <p:cNvSpPr>
                <a:spLocks/>
              </p:cNvSpPr>
              <p:nvPr/>
            </p:nvSpPr>
            <p:spPr bwMode="auto">
              <a:xfrm>
                <a:off x="2892" y="2104"/>
                <a:ext cx="44" cy="45"/>
              </a:xfrm>
              <a:custGeom>
                <a:avLst/>
                <a:gdLst>
                  <a:gd name="T0" fmla="*/ 72 w 86"/>
                  <a:gd name="T1" fmla="*/ 13 h 86"/>
                  <a:gd name="T2" fmla="*/ 42 w 86"/>
                  <a:gd name="T3" fmla="*/ 0 h 86"/>
                  <a:gd name="T4" fmla="*/ 14 w 86"/>
                  <a:gd name="T5" fmla="*/ 13 h 86"/>
                  <a:gd name="T6" fmla="*/ 0 w 86"/>
                  <a:gd name="T7" fmla="*/ 42 h 86"/>
                  <a:gd name="T8" fmla="*/ 14 w 86"/>
                  <a:gd name="T9" fmla="*/ 72 h 86"/>
                  <a:gd name="T10" fmla="*/ 42 w 86"/>
                  <a:gd name="T11" fmla="*/ 86 h 86"/>
                  <a:gd name="T12" fmla="*/ 72 w 86"/>
                  <a:gd name="T13" fmla="*/ 72 h 86"/>
                  <a:gd name="T14" fmla="*/ 86 w 86"/>
                  <a:gd name="T15" fmla="*/ 42 h 86"/>
                  <a:gd name="T16" fmla="*/ 72 w 86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2" y="13"/>
                    </a:moveTo>
                    <a:cubicBezTo>
                      <a:pt x="65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5"/>
                      <a:pt x="14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5" y="82"/>
                      <a:pt x="72" y="72"/>
                    </a:cubicBezTo>
                    <a:cubicBezTo>
                      <a:pt x="82" y="65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83" name="Freeform 99"/>
              <p:cNvSpPr>
                <a:spLocks/>
              </p:cNvSpPr>
              <p:nvPr/>
            </p:nvSpPr>
            <p:spPr bwMode="auto">
              <a:xfrm>
                <a:off x="2892" y="2172"/>
                <a:ext cx="44" cy="44"/>
              </a:xfrm>
              <a:custGeom>
                <a:avLst/>
                <a:gdLst>
                  <a:gd name="T0" fmla="*/ 72 w 86"/>
                  <a:gd name="T1" fmla="*/ 14 h 86"/>
                  <a:gd name="T2" fmla="*/ 42 w 86"/>
                  <a:gd name="T3" fmla="*/ 0 h 86"/>
                  <a:gd name="T4" fmla="*/ 14 w 86"/>
                  <a:gd name="T5" fmla="*/ 14 h 86"/>
                  <a:gd name="T6" fmla="*/ 0 w 86"/>
                  <a:gd name="T7" fmla="*/ 42 h 86"/>
                  <a:gd name="T8" fmla="*/ 14 w 86"/>
                  <a:gd name="T9" fmla="*/ 73 h 86"/>
                  <a:gd name="T10" fmla="*/ 42 w 86"/>
                  <a:gd name="T11" fmla="*/ 86 h 86"/>
                  <a:gd name="T12" fmla="*/ 72 w 86"/>
                  <a:gd name="T13" fmla="*/ 73 h 86"/>
                  <a:gd name="T14" fmla="*/ 86 w 86"/>
                  <a:gd name="T15" fmla="*/ 42 h 86"/>
                  <a:gd name="T16" fmla="*/ 72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2" y="14"/>
                    </a:moveTo>
                    <a:cubicBezTo>
                      <a:pt x="65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4" y="14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5"/>
                      <a:pt x="14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5" y="82"/>
                      <a:pt x="72" y="73"/>
                    </a:cubicBezTo>
                    <a:cubicBezTo>
                      <a:pt x="82" y="65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84" name="Freeform 100"/>
              <p:cNvSpPr>
                <a:spLocks/>
              </p:cNvSpPr>
              <p:nvPr/>
            </p:nvSpPr>
            <p:spPr bwMode="auto">
              <a:xfrm>
                <a:off x="2892" y="2240"/>
                <a:ext cx="44" cy="43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3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3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85" name="Freeform 101"/>
              <p:cNvSpPr>
                <a:spLocks/>
              </p:cNvSpPr>
              <p:nvPr/>
            </p:nvSpPr>
            <p:spPr bwMode="auto">
              <a:xfrm>
                <a:off x="2892" y="2307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3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3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86" name="Freeform 102"/>
              <p:cNvSpPr>
                <a:spLocks/>
              </p:cNvSpPr>
              <p:nvPr/>
            </p:nvSpPr>
            <p:spPr bwMode="auto">
              <a:xfrm>
                <a:off x="2892" y="2374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4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87" name="Freeform 103"/>
              <p:cNvSpPr>
                <a:spLocks/>
              </p:cNvSpPr>
              <p:nvPr/>
            </p:nvSpPr>
            <p:spPr bwMode="auto">
              <a:xfrm>
                <a:off x="2959" y="1970"/>
                <a:ext cx="44" cy="43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88" name="Freeform 104"/>
              <p:cNvSpPr>
                <a:spLocks/>
              </p:cNvSpPr>
              <p:nvPr/>
            </p:nvSpPr>
            <p:spPr bwMode="auto">
              <a:xfrm>
                <a:off x="2959" y="2037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4"/>
                      <a:pt x="14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6" y="85"/>
                      <a:pt x="65" y="82"/>
                      <a:pt x="73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89" name="Freeform 105"/>
              <p:cNvSpPr>
                <a:spLocks/>
              </p:cNvSpPr>
              <p:nvPr/>
            </p:nvSpPr>
            <p:spPr bwMode="auto">
              <a:xfrm>
                <a:off x="2959" y="2104"/>
                <a:ext cx="44" cy="45"/>
              </a:xfrm>
              <a:custGeom>
                <a:avLst/>
                <a:gdLst>
                  <a:gd name="T0" fmla="*/ 73 w 86"/>
                  <a:gd name="T1" fmla="*/ 13 h 86"/>
                  <a:gd name="T2" fmla="*/ 42 w 86"/>
                  <a:gd name="T3" fmla="*/ 0 h 86"/>
                  <a:gd name="T4" fmla="*/ 14 w 86"/>
                  <a:gd name="T5" fmla="*/ 13 h 86"/>
                  <a:gd name="T6" fmla="*/ 0 w 86"/>
                  <a:gd name="T7" fmla="*/ 42 h 86"/>
                  <a:gd name="T8" fmla="*/ 14 w 86"/>
                  <a:gd name="T9" fmla="*/ 72 h 86"/>
                  <a:gd name="T10" fmla="*/ 42 w 86"/>
                  <a:gd name="T11" fmla="*/ 86 h 86"/>
                  <a:gd name="T12" fmla="*/ 73 w 86"/>
                  <a:gd name="T13" fmla="*/ 72 h 86"/>
                  <a:gd name="T14" fmla="*/ 86 w 86"/>
                  <a:gd name="T15" fmla="*/ 42 h 86"/>
                  <a:gd name="T16" fmla="*/ 73 w 86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3"/>
                    </a:moveTo>
                    <a:cubicBezTo>
                      <a:pt x="65" y="6"/>
                      <a:pt x="56" y="0"/>
                      <a:pt x="42" y="0"/>
                    </a:cubicBezTo>
                    <a:cubicBezTo>
                      <a:pt x="32" y="0"/>
                      <a:pt x="21" y="6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5"/>
                      <a:pt x="14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6" y="86"/>
                      <a:pt x="65" y="82"/>
                      <a:pt x="73" y="72"/>
                    </a:cubicBezTo>
                    <a:cubicBezTo>
                      <a:pt x="82" y="65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90" name="Freeform 106"/>
              <p:cNvSpPr>
                <a:spLocks/>
              </p:cNvSpPr>
              <p:nvPr/>
            </p:nvSpPr>
            <p:spPr bwMode="auto">
              <a:xfrm>
                <a:off x="2959" y="2172"/>
                <a:ext cx="44" cy="44"/>
              </a:xfrm>
              <a:custGeom>
                <a:avLst/>
                <a:gdLst>
                  <a:gd name="T0" fmla="*/ 73 w 86"/>
                  <a:gd name="T1" fmla="*/ 14 h 86"/>
                  <a:gd name="T2" fmla="*/ 42 w 86"/>
                  <a:gd name="T3" fmla="*/ 0 h 86"/>
                  <a:gd name="T4" fmla="*/ 14 w 86"/>
                  <a:gd name="T5" fmla="*/ 14 h 86"/>
                  <a:gd name="T6" fmla="*/ 0 w 86"/>
                  <a:gd name="T7" fmla="*/ 42 h 86"/>
                  <a:gd name="T8" fmla="*/ 14 w 86"/>
                  <a:gd name="T9" fmla="*/ 73 h 86"/>
                  <a:gd name="T10" fmla="*/ 42 w 86"/>
                  <a:gd name="T11" fmla="*/ 86 h 86"/>
                  <a:gd name="T12" fmla="*/ 73 w 86"/>
                  <a:gd name="T13" fmla="*/ 73 h 86"/>
                  <a:gd name="T14" fmla="*/ 86 w 86"/>
                  <a:gd name="T15" fmla="*/ 42 h 86"/>
                  <a:gd name="T16" fmla="*/ 73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4"/>
                    </a:moveTo>
                    <a:cubicBezTo>
                      <a:pt x="65" y="6"/>
                      <a:pt x="56" y="0"/>
                      <a:pt x="42" y="0"/>
                    </a:cubicBezTo>
                    <a:cubicBezTo>
                      <a:pt x="32" y="0"/>
                      <a:pt x="21" y="6"/>
                      <a:pt x="14" y="14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4"/>
                      <a:pt x="6" y="65"/>
                      <a:pt x="14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6" y="86"/>
                      <a:pt x="65" y="82"/>
                      <a:pt x="73" y="73"/>
                    </a:cubicBezTo>
                    <a:cubicBezTo>
                      <a:pt x="82" y="65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91" name="Freeform 107"/>
              <p:cNvSpPr>
                <a:spLocks/>
              </p:cNvSpPr>
              <p:nvPr/>
            </p:nvSpPr>
            <p:spPr bwMode="auto">
              <a:xfrm>
                <a:off x="2959" y="2240"/>
                <a:ext cx="44" cy="43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3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3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92" name="Freeform 108"/>
              <p:cNvSpPr>
                <a:spLocks/>
              </p:cNvSpPr>
              <p:nvPr/>
            </p:nvSpPr>
            <p:spPr bwMode="auto">
              <a:xfrm>
                <a:off x="2959" y="2307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3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3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93" name="Freeform 109"/>
              <p:cNvSpPr>
                <a:spLocks/>
              </p:cNvSpPr>
              <p:nvPr/>
            </p:nvSpPr>
            <p:spPr bwMode="auto">
              <a:xfrm>
                <a:off x="3027" y="197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94" name="Freeform 110"/>
              <p:cNvSpPr>
                <a:spLocks/>
              </p:cNvSpPr>
              <p:nvPr/>
            </p:nvSpPr>
            <p:spPr bwMode="auto">
              <a:xfrm>
                <a:off x="3027" y="203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95" name="Freeform 111"/>
              <p:cNvSpPr>
                <a:spLocks/>
              </p:cNvSpPr>
              <p:nvPr/>
            </p:nvSpPr>
            <p:spPr bwMode="auto">
              <a:xfrm>
                <a:off x="3027" y="2104"/>
                <a:ext cx="44" cy="45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96" name="Freeform 112"/>
              <p:cNvSpPr>
                <a:spLocks/>
              </p:cNvSpPr>
              <p:nvPr/>
            </p:nvSpPr>
            <p:spPr bwMode="auto">
              <a:xfrm>
                <a:off x="3027" y="217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97" name="Freeform 113"/>
              <p:cNvSpPr>
                <a:spLocks/>
              </p:cNvSpPr>
              <p:nvPr/>
            </p:nvSpPr>
            <p:spPr bwMode="auto">
              <a:xfrm>
                <a:off x="3094" y="1768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98" name="Freeform 114"/>
              <p:cNvSpPr>
                <a:spLocks/>
              </p:cNvSpPr>
              <p:nvPr/>
            </p:nvSpPr>
            <p:spPr bwMode="auto">
              <a:xfrm>
                <a:off x="3094" y="1835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99" name="Freeform 115"/>
              <p:cNvSpPr>
                <a:spLocks/>
              </p:cNvSpPr>
              <p:nvPr/>
            </p:nvSpPr>
            <p:spPr bwMode="auto">
              <a:xfrm>
                <a:off x="3094" y="190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00" name="Freeform 116"/>
              <p:cNvSpPr>
                <a:spLocks/>
              </p:cNvSpPr>
              <p:nvPr/>
            </p:nvSpPr>
            <p:spPr bwMode="auto">
              <a:xfrm>
                <a:off x="3162" y="1835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01" name="Freeform 117"/>
              <p:cNvSpPr>
                <a:spLocks/>
              </p:cNvSpPr>
              <p:nvPr/>
            </p:nvSpPr>
            <p:spPr bwMode="auto">
              <a:xfrm>
                <a:off x="3162" y="1902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02" name="Freeform 118"/>
              <p:cNvSpPr>
                <a:spLocks/>
              </p:cNvSpPr>
              <p:nvPr/>
            </p:nvSpPr>
            <p:spPr bwMode="auto">
              <a:xfrm>
                <a:off x="3094" y="197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03" name="Freeform 119"/>
              <p:cNvSpPr>
                <a:spLocks/>
              </p:cNvSpPr>
              <p:nvPr/>
            </p:nvSpPr>
            <p:spPr bwMode="auto">
              <a:xfrm>
                <a:off x="3094" y="203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04" name="Freeform 120"/>
              <p:cNvSpPr>
                <a:spLocks/>
              </p:cNvSpPr>
              <p:nvPr/>
            </p:nvSpPr>
            <p:spPr bwMode="auto">
              <a:xfrm>
                <a:off x="3094" y="2104"/>
                <a:ext cx="44" cy="45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05" name="Freeform 121"/>
              <p:cNvSpPr>
                <a:spLocks/>
              </p:cNvSpPr>
              <p:nvPr/>
            </p:nvSpPr>
            <p:spPr bwMode="auto">
              <a:xfrm>
                <a:off x="3094" y="224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3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06" name="Freeform 122"/>
              <p:cNvSpPr>
                <a:spLocks/>
              </p:cNvSpPr>
              <p:nvPr/>
            </p:nvSpPr>
            <p:spPr bwMode="auto">
              <a:xfrm>
                <a:off x="3162" y="2307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3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07" name="Freeform 123"/>
              <p:cNvSpPr>
                <a:spLocks/>
              </p:cNvSpPr>
              <p:nvPr/>
            </p:nvSpPr>
            <p:spPr bwMode="auto">
              <a:xfrm>
                <a:off x="3162" y="1970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08" name="Freeform 124"/>
              <p:cNvSpPr>
                <a:spLocks/>
              </p:cNvSpPr>
              <p:nvPr/>
            </p:nvSpPr>
            <p:spPr bwMode="auto">
              <a:xfrm>
                <a:off x="2892" y="2442"/>
                <a:ext cx="44" cy="43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4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09" name="Freeform 125"/>
              <p:cNvSpPr>
                <a:spLocks/>
              </p:cNvSpPr>
              <p:nvPr/>
            </p:nvSpPr>
            <p:spPr bwMode="auto">
              <a:xfrm>
                <a:off x="2959" y="2442"/>
                <a:ext cx="44" cy="43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4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10" name="Freeform 126"/>
              <p:cNvSpPr>
                <a:spLocks/>
              </p:cNvSpPr>
              <p:nvPr/>
            </p:nvSpPr>
            <p:spPr bwMode="auto">
              <a:xfrm>
                <a:off x="2959" y="2374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4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11" name="Freeform 127"/>
              <p:cNvSpPr>
                <a:spLocks/>
              </p:cNvSpPr>
              <p:nvPr/>
            </p:nvSpPr>
            <p:spPr bwMode="auto">
              <a:xfrm>
                <a:off x="2555" y="1768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12" name="Freeform 128"/>
              <p:cNvSpPr>
                <a:spLocks/>
              </p:cNvSpPr>
              <p:nvPr/>
            </p:nvSpPr>
            <p:spPr bwMode="auto">
              <a:xfrm>
                <a:off x="3027" y="224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3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13" name="Freeform 129"/>
              <p:cNvSpPr>
                <a:spLocks/>
              </p:cNvSpPr>
              <p:nvPr/>
            </p:nvSpPr>
            <p:spPr bwMode="auto">
              <a:xfrm>
                <a:off x="3027" y="230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3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14" name="Freeform 130"/>
              <p:cNvSpPr>
                <a:spLocks/>
              </p:cNvSpPr>
              <p:nvPr/>
            </p:nvSpPr>
            <p:spPr bwMode="auto">
              <a:xfrm>
                <a:off x="3027" y="237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15" name="Freeform 131"/>
              <p:cNvSpPr>
                <a:spLocks/>
              </p:cNvSpPr>
              <p:nvPr/>
            </p:nvSpPr>
            <p:spPr bwMode="auto">
              <a:xfrm>
                <a:off x="3094" y="217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16" name="Freeform 132"/>
              <p:cNvSpPr>
                <a:spLocks/>
              </p:cNvSpPr>
              <p:nvPr/>
            </p:nvSpPr>
            <p:spPr bwMode="auto">
              <a:xfrm>
                <a:off x="3162" y="2037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17" name="Freeform 133"/>
              <p:cNvSpPr>
                <a:spLocks/>
              </p:cNvSpPr>
              <p:nvPr/>
            </p:nvSpPr>
            <p:spPr bwMode="auto">
              <a:xfrm>
                <a:off x="2757" y="1768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18" name="Freeform 134"/>
              <p:cNvSpPr>
                <a:spLocks/>
              </p:cNvSpPr>
              <p:nvPr/>
            </p:nvSpPr>
            <p:spPr bwMode="auto">
              <a:xfrm>
                <a:off x="2824" y="1768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19" name="Freeform 135"/>
              <p:cNvSpPr>
                <a:spLocks/>
              </p:cNvSpPr>
              <p:nvPr/>
            </p:nvSpPr>
            <p:spPr bwMode="auto">
              <a:xfrm>
                <a:off x="2959" y="1700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20" name="Freeform 136"/>
              <p:cNvSpPr>
                <a:spLocks/>
              </p:cNvSpPr>
              <p:nvPr/>
            </p:nvSpPr>
            <p:spPr bwMode="auto">
              <a:xfrm>
                <a:off x="3162" y="2374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21" name="Freeform 137"/>
              <p:cNvSpPr>
                <a:spLocks/>
              </p:cNvSpPr>
              <p:nvPr/>
            </p:nvSpPr>
            <p:spPr bwMode="auto">
              <a:xfrm>
                <a:off x="3229" y="190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22" name="Freeform 138"/>
              <p:cNvSpPr>
                <a:spLocks/>
              </p:cNvSpPr>
              <p:nvPr/>
            </p:nvSpPr>
            <p:spPr bwMode="auto">
              <a:xfrm>
                <a:off x="3229" y="197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4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23" name="Freeform 139"/>
              <p:cNvSpPr>
                <a:spLocks/>
              </p:cNvSpPr>
              <p:nvPr/>
            </p:nvSpPr>
            <p:spPr bwMode="auto">
              <a:xfrm>
                <a:off x="2959" y="1633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24" name="Freeform 140"/>
              <p:cNvSpPr>
                <a:spLocks/>
              </p:cNvSpPr>
              <p:nvPr/>
            </p:nvSpPr>
            <p:spPr bwMode="auto">
              <a:xfrm>
                <a:off x="3094" y="1700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25" name="Freeform 141"/>
              <p:cNvSpPr>
                <a:spLocks/>
              </p:cNvSpPr>
              <p:nvPr/>
            </p:nvSpPr>
            <p:spPr bwMode="auto">
              <a:xfrm>
                <a:off x="2690" y="129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26" name="Freeform 142"/>
              <p:cNvSpPr>
                <a:spLocks/>
              </p:cNvSpPr>
              <p:nvPr/>
            </p:nvSpPr>
            <p:spPr bwMode="auto">
              <a:xfrm>
                <a:off x="2757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27" name="Freeform 143"/>
              <p:cNvSpPr>
                <a:spLocks/>
              </p:cNvSpPr>
              <p:nvPr/>
            </p:nvSpPr>
            <p:spPr bwMode="auto">
              <a:xfrm>
                <a:off x="2690" y="1431"/>
                <a:ext cx="43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28" name="Freeform 144"/>
              <p:cNvSpPr>
                <a:spLocks/>
              </p:cNvSpPr>
              <p:nvPr/>
            </p:nvSpPr>
            <p:spPr bwMode="auto">
              <a:xfrm>
                <a:off x="2622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29" name="Freeform 145"/>
              <p:cNvSpPr>
                <a:spLocks/>
              </p:cNvSpPr>
              <p:nvPr/>
            </p:nvSpPr>
            <p:spPr bwMode="auto">
              <a:xfrm>
                <a:off x="2690" y="1498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30" name="Freeform 146"/>
              <p:cNvSpPr>
                <a:spLocks/>
              </p:cNvSpPr>
              <p:nvPr/>
            </p:nvSpPr>
            <p:spPr bwMode="auto">
              <a:xfrm>
                <a:off x="2824" y="1094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31" name="Freeform 147"/>
              <p:cNvSpPr>
                <a:spLocks/>
              </p:cNvSpPr>
              <p:nvPr/>
            </p:nvSpPr>
            <p:spPr bwMode="auto">
              <a:xfrm>
                <a:off x="2824" y="1363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5" y="82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32" name="Freeform 148"/>
              <p:cNvSpPr>
                <a:spLocks/>
              </p:cNvSpPr>
              <p:nvPr/>
            </p:nvSpPr>
            <p:spPr bwMode="auto">
              <a:xfrm>
                <a:off x="2892" y="1027"/>
                <a:ext cx="44" cy="43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33" name="Freeform 149"/>
              <p:cNvSpPr>
                <a:spLocks/>
              </p:cNvSpPr>
              <p:nvPr/>
            </p:nvSpPr>
            <p:spPr bwMode="auto">
              <a:xfrm>
                <a:off x="2892" y="1094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34" name="Freeform 150"/>
              <p:cNvSpPr>
                <a:spLocks/>
              </p:cNvSpPr>
              <p:nvPr/>
            </p:nvSpPr>
            <p:spPr bwMode="auto">
              <a:xfrm>
                <a:off x="2892" y="1363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5" y="82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35" name="Freeform 151"/>
              <p:cNvSpPr>
                <a:spLocks/>
              </p:cNvSpPr>
              <p:nvPr/>
            </p:nvSpPr>
            <p:spPr bwMode="auto">
              <a:xfrm>
                <a:off x="2892" y="1431"/>
                <a:ext cx="44" cy="44"/>
              </a:xfrm>
              <a:custGeom>
                <a:avLst/>
                <a:gdLst>
                  <a:gd name="T0" fmla="*/ 72 w 86"/>
                  <a:gd name="T1" fmla="*/ 13 h 86"/>
                  <a:gd name="T2" fmla="*/ 42 w 86"/>
                  <a:gd name="T3" fmla="*/ 0 h 86"/>
                  <a:gd name="T4" fmla="*/ 14 w 86"/>
                  <a:gd name="T5" fmla="*/ 13 h 86"/>
                  <a:gd name="T6" fmla="*/ 0 w 86"/>
                  <a:gd name="T7" fmla="*/ 42 h 86"/>
                  <a:gd name="T8" fmla="*/ 14 w 86"/>
                  <a:gd name="T9" fmla="*/ 72 h 86"/>
                  <a:gd name="T10" fmla="*/ 42 w 86"/>
                  <a:gd name="T11" fmla="*/ 86 h 86"/>
                  <a:gd name="T12" fmla="*/ 72 w 86"/>
                  <a:gd name="T13" fmla="*/ 72 h 86"/>
                  <a:gd name="T14" fmla="*/ 86 w 86"/>
                  <a:gd name="T15" fmla="*/ 42 h 86"/>
                  <a:gd name="T16" fmla="*/ 72 w 86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2" y="13"/>
                    </a:moveTo>
                    <a:cubicBezTo>
                      <a:pt x="65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5"/>
                      <a:pt x="14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5" y="82"/>
                      <a:pt x="72" y="72"/>
                    </a:cubicBezTo>
                    <a:cubicBezTo>
                      <a:pt x="82" y="65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36" name="Freeform 152"/>
              <p:cNvSpPr>
                <a:spLocks/>
              </p:cNvSpPr>
              <p:nvPr/>
            </p:nvSpPr>
            <p:spPr bwMode="auto">
              <a:xfrm>
                <a:off x="2959" y="959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37" name="Freeform 153"/>
              <p:cNvSpPr>
                <a:spLocks/>
              </p:cNvSpPr>
              <p:nvPr/>
            </p:nvSpPr>
            <p:spPr bwMode="auto">
              <a:xfrm>
                <a:off x="2959" y="1094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38" name="Freeform 154"/>
              <p:cNvSpPr>
                <a:spLocks/>
              </p:cNvSpPr>
              <p:nvPr/>
            </p:nvSpPr>
            <p:spPr bwMode="auto">
              <a:xfrm>
                <a:off x="2959" y="1431"/>
                <a:ext cx="44" cy="44"/>
              </a:xfrm>
              <a:custGeom>
                <a:avLst/>
                <a:gdLst>
                  <a:gd name="T0" fmla="*/ 73 w 86"/>
                  <a:gd name="T1" fmla="*/ 13 h 86"/>
                  <a:gd name="T2" fmla="*/ 42 w 86"/>
                  <a:gd name="T3" fmla="*/ 0 h 86"/>
                  <a:gd name="T4" fmla="*/ 14 w 86"/>
                  <a:gd name="T5" fmla="*/ 13 h 86"/>
                  <a:gd name="T6" fmla="*/ 0 w 86"/>
                  <a:gd name="T7" fmla="*/ 42 h 86"/>
                  <a:gd name="T8" fmla="*/ 14 w 86"/>
                  <a:gd name="T9" fmla="*/ 72 h 86"/>
                  <a:gd name="T10" fmla="*/ 42 w 86"/>
                  <a:gd name="T11" fmla="*/ 86 h 86"/>
                  <a:gd name="T12" fmla="*/ 73 w 86"/>
                  <a:gd name="T13" fmla="*/ 72 h 86"/>
                  <a:gd name="T14" fmla="*/ 86 w 86"/>
                  <a:gd name="T15" fmla="*/ 42 h 86"/>
                  <a:gd name="T16" fmla="*/ 73 w 86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3"/>
                    </a:moveTo>
                    <a:cubicBezTo>
                      <a:pt x="65" y="6"/>
                      <a:pt x="56" y="0"/>
                      <a:pt x="42" y="0"/>
                    </a:cubicBezTo>
                    <a:cubicBezTo>
                      <a:pt x="32" y="0"/>
                      <a:pt x="21" y="6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5"/>
                      <a:pt x="14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6" y="86"/>
                      <a:pt x="65" y="82"/>
                      <a:pt x="73" y="72"/>
                    </a:cubicBezTo>
                    <a:cubicBezTo>
                      <a:pt x="82" y="65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39" name="Freeform 155"/>
              <p:cNvSpPr>
                <a:spLocks/>
              </p:cNvSpPr>
              <p:nvPr/>
            </p:nvSpPr>
            <p:spPr bwMode="auto">
              <a:xfrm>
                <a:off x="2892" y="1498"/>
                <a:ext cx="44" cy="44"/>
              </a:xfrm>
              <a:custGeom>
                <a:avLst/>
                <a:gdLst>
                  <a:gd name="T0" fmla="*/ 72 w 86"/>
                  <a:gd name="T1" fmla="*/ 14 h 86"/>
                  <a:gd name="T2" fmla="*/ 42 w 86"/>
                  <a:gd name="T3" fmla="*/ 0 h 86"/>
                  <a:gd name="T4" fmla="*/ 14 w 86"/>
                  <a:gd name="T5" fmla="*/ 14 h 86"/>
                  <a:gd name="T6" fmla="*/ 0 w 86"/>
                  <a:gd name="T7" fmla="*/ 42 h 86"/>
                  <a:gd name="T8" fmla="*/ 14 w 86"/>
                  <a:gd name="T9" fmla="*/ 73 h 86"/>
                  <a:gd name="T10" fmla="*/ 42 w 86"/>
                  <a:gd name="T11" fmla="*/ 86 h 86"/>
                  <a:gd name="T12" fmla="*/ 72 w 86"/>
                  <a:gd name="T13" fmla="*/ 73 h 86"/>
                  <a:gd name="T14" fmla="*/ 86 w 86"/>
                  <a:gd name="T15" fmla="*/ 42 h 86"/>
                  <a:gd name="T16" fmla="*/ 72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2" y="14"/>
                    </a:moveTo>
                    <a:cubicBezTo>
                      <a:pt x="65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4" y="14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6"/>
                      <a:pt x="6" y="65"/>
                      <a:pt x="14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5" y="82"/>
                      <a:pt x="72" y="73"/>
                    </a:cubicBezTo>
                    <a:cubicBezTo>
                      <a:pt x="82" y="65"/>
                      <a:pt x="86" y="56"/>
                      <a:pt x="86" y="42"/>
                    </a:cubicBezTo>
                    <a:cubicBezTo>
                      <a:pt x="86" y="32"/>
                      <a:pt x="82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40" name="Freeform 156"/>
              <p:cNvSpPr>
                <a:spLocks/>
              </p:cNvSpPr>
              <p:nvPr/>
            </p:nvSpPr>
            <p:spPr bwMode="auto">
              <a:xfrm>
                <a:off x="3027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41" name="Freeform 157"/>
              <p:cNvSpPr>
                <a:spLocks/>
              </p:cNvSpPr>
              <p:nvPr/>
            </p:nvSpPr>
            <p:spPr bwMode="auto">
              <a:xfrm>
                <a:off x="3027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42" name="Freeform 158"/>
              <p:cNvSpPr>
                <a:spLocks/>
              </p:cNvSpPr>
              <p:nvPr/>
            </p:nvSpPr>
            <p:spPr bwMode="auto">
              <a:xfrm>
                <a:off x="3027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43" name="Freeform 159"/>
              <p:cNvSpPr>
                <a:spLocks/>
              </p:cNvSpPr>
              <p:nvPr/>
            </p:nvSpPr>
            <p:spPr bwMode="auto">
              <a:xfrm>
                <a:off x="3027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44" name="Freeform 160"/>
              <p:cNvSpPr>
                <a:spLocks/>
              </p:cNvSpPr>
              <p:nvPr/>
            </p:nvSpPr>
            <p:spPr bwMode="auto">
              <a:xfrm>
                <a:off x="3094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45" name="Freeform 161"/>
              <p:cNvSpPr>
                <a:spLocks/>
              </p:cNvSpPr>
              <p:nvPr/>
            </p:nvSpPr>
            <p:spPr bwMode="auto">
              <a:xfrm>
                <a:off x="3094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46" name="Freeform 162"/>
              <p:cNvSpPr>
                <a:spLocks/>
              </p:cNvSpPr>
              <p:nvPr/>
            </p:nvSpPr>
            <p:spPr bwMode="auto">
              <a:xfrm>
                <a:off x="3094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47" name="Freeform 163"/>
              <p:cNvSpPr>
                <a:spLocks/>
              </p:cNvSpPr>
              <p:nvPr/>
            </p:nvSpPr>
            <p:spPr bwMode="auto">
              <a:xfrm>
                <a:off x="3094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48" name="Freeform 164"/>
              <p:cNvSpPr>
                <a:spLocks/>
              </p:cNvSpPr>
              <p:nvPr/>
            </p:nvSpPr>
            <p:spPr bwMode="auto">
              <a:xfrm>
                <a:off x="3162" y="1027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49" name="Freeform 165"/>
              <p:cNvSpPr>
                <a:spLocks/>
              </p:cNvSpPr>
              <p:nvPr/>
            </p:nvSpPr>
            <p:spPr bwMode="auto">
              <a:xfrm>
                <a:off x="3162" y="1094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50" name="Freeform 166"/>
              <p:cNvSpPr>
                <a:spLocks/>
              </p:cNvSpPr>
              <p:nvPr/>
            </p:nvSpPr>
            <p:spPr bwMode="auto">
              <a:xfrm>
                <a:off x="3162" y="1363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51" name="Freeform 167"/>
              <p:cNvSpPr>
                <a:spLocks/>
              </p:cNvSpPr>
              <p:nvPr/>
            </p:nvSpPr>
            <p:spPr bwMode="auto">
              <a:xfrm>
                <a:off x="3229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52" name="Freeform 168"/>
              <p:cNvSpPr>
                <a:spLocks/>
              </p:cNvSpPr>
              <p:nvPr/>
            </p:nvSpPr>
            <p:spPr bwMode="auto">
              <a:xfrm>
                <a:off x="3229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53" name="Freeform 169"/>
              <p:cNvSpPr>
                <a:spLocks/>
              </p:cNvSpPr>
              <p:nvPr/>
            </p:nvSpPr>
            <p:spPr bwMode="auto">
              <a:xfrm>
                <a:off x="3229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54" name="Freeform 170"/>
              <p:cNvSpPr>
                <a:spLocks/>
              </p:cNvSpPr>
              <p:nvPr/>
            </p:nvSpPr>
            <p:spPr bwMode="auto">
              <a:xfrm>
                <a:off x="3229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55" name="Freeform 171"/>
              <p:cNvSpPr>
                <a:spLocks/>
              </p:cNvSpPr>
              <p:nvPr/>
            </p:nvSpPr>
            <p:spPr bwMode="auto">
              <a:xfrm>
                <a:off x="3229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56" name="Freeform 172"/>
              <p:cNvSpPr>
                <a:spLocks/>
              </p:cNvSpPr>
              <p:nvPr/>
            </p:nvSpPr>
            <p:spPr bwMode="auto">
              <a:xfrm>
                <a:off x="3296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57" name="Freeform 173"/>
              <p:cNvSpPr>
                <a:spLocks/>
              </p:cNvSpPr>
              <p:nvPr/>
            </p:nvSpPr>
            <p:spPr bwMode="auto">
              <a:xfrm>
                <a:off x="3296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58" name="Freeform 174"/>
              <p:cNvSpPr>
                <a:spLocks/>
              </p:cNvSpPr>
              <p:nvPr/>
            </p:nvSpPr>
            <p:spPr bwMode="auto">
              <a:xfrm>
                <a:off x="3296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59" name="Freeform 175"/>
              <p:cNvSpPr>
                <a:spLocks/>
              </p:cNvSpPr>
              <p:nvPr/>
            </p:nvSpPr>
            <p:spPr bwMode="auto">
              <a:xfrm>
                <a:off x="3296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60" name="Freeform 176"/>
              <p:cNvSpPr>
                <a:spLocks/>
              </p:cNvSpPr>
              <p:nvPr/>
            </p:nvSpPr>
            <p:spPr bwMode="auto">
              <a:xfrm>
                <a:off x="3296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61" name="Freeform 177"/>
              <p:cNvSpPr>
                <a:spLocks/>
              </p:cNvSpPr>
              <p:nvPr/>
            </p:nvSpPr>
            <p:spPr bwMode="auto">
              <a:xfrm>
                <a:off x="3364" y="959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62" name="Freeform 178"/>
              <p:cNvSpPr>
                <a:spLocks/>
              </p:cNvSpPr>
              <p:nvPr/>
            </p:nvSpPr>
            <p:spPr bwMode="auto">
              <a:xfrm>
                <a:off x="3364" y="1027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63" name="Freeform 179"/>
              <p:cNvSpPr>
                <a:spLocks/>
              </p:cNvSpPr>
              <p:nvPr/>
            </p:nvSpPr>
            <p:spPr bwMode="auto">
              <a:xfrm>
                <a:off x="2824" y="1431"/>
                <a:ext cx="45" cy="44"/>
              </a:xfrm>
              <a:custGeom>
                <a:avLst/>
                <a:gdLst>
                  <a:gd name="T0" fmla="*/ 72 w 86"/>
                  <a:gd name="T1" fmla="*/ 13 h 86"/>
                  <a:gd name="T2" fmla="*/ 42 w 86"/>
                  <a:gd name="T3" fmla="*/ 0 h 86"/>
                  <a:gd name="T4" fmla="*/ 13 w 86"/>
                  <a:gd name="T5" fmla="*/ 13 h 86"/>
                  <a:gd name="T6" fmla="*/ 0 w 86"/>
                  <a:gd name="T7" fmla="*/ 42 h 86"/>
                  <a:gd name="T8" fmla="*/ 13 w 86"/>
                  <a:gd name="T9" fmla="*/ 72 h 86"/>
                  <a:gd name="T10" fmla="*/ 42 w 86"/>
                  <a:gd name="T11" fmla="*/ 86 h 86"/>
                  <a:gd name="T12" fmla="*/ 72 w 86"/>
                  <a:gd name="T13" fmla="*/ 72 h 86"/>
                  <a:gd name="T14" fmla="*/ 86 w 86"/>
                  <a:gd name="T15" fmla="*/ 42 h 86"/>
                  <a:gd name="T16" fmla="*/ 72 w 86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2" y="13"/>
                    </a:moveTo>
                    <a:cubicBezTo>
                      <a:pt x="65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5"/>
                      <a:pt x="13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5" y="82"/>
                      <a:pt x="72" y="72"/>
                    </a:cubicBezTo>
                    <a:cubicBezTo>
                      <a:pt x="82" y="65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64" name="Freeform 180"/>
              <p:cNvSpPr>
                <a:spLocks/>
              </p:cNvSpPr>
              <p:nvPr/>
            </p:nvSpPr>
            <p:spPr bwMode="auto">
              <a:xfrm>
                <a:off x="2757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65" name="Freeform 181"/>
              <p:cNvSpPr>
                <a:spLocks/>
              </p:cNvSpPr>
              <p:nvPr/>
            </p:nvSpPr>
            <p:spPr bwMode="auto">
              <a:xfrm>
                <a:off x="2757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66" name="Freeform 182"/>
              <p:cNvSpPr>
                <a:spLocks/>
              </p:cNvSpPr>
              <p:nvPr/>
            </p:nvSpPr>
            <p:spPr bwMode="auto">
              <a:xfrm>
                <a:off x="2959" y="1363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6"/>
                      <a:pt x="56" y="0"/>
                      <a:pt x="42" y="0"/>
                    </a:cubicBezTo>
                    <a:cubicBezTo>
                      <a:pt x="32" y="0"/>
                      <a:pt x="21" y="6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6" y="85"/>
                      <a:pt x="65" y="82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67" name="Freeform 183"/>
              <p:cNvSpPr>
                <a:spLocks/>
              </p:cNvSpPr>
              <p:nvPr/>
            </p:nvSpPr>
            <p:spPr bwMode="auto">
              <a:xfrm>
                <a:off x="2555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68" name="Freeform 184"/>
              <p:cNvSpPr>
                <a:spLocks/>
              </p:cNvSpPr>
              <p:nvPr/>
            </p:nvSpPr>
            <p:spPr bwMode="auto">
              <a:xfrm>
                <a:off x="2622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69" name="Freeform 185"/>
              <p:cNvSpPr>
                <a:spLocks/>
              </p:cNvSpPr>
              <p:nvPr/>
            </p:nvSpPr>
            <p:spPr bwMode="auto">
              <a:xfrm>
                <a:off x="2824" y="1161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0" name="Freeform 186"/>
              <p:cNvSpPr>
                <a:spLocks/>
              </p:cNvSpPr>
              <p:nvPr/>
            </p:nvSpPr>
            <p:spPr bwMode="auto">
              <a:xfrm>
                <a:off x="2892" y="1161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1" name="Freeform 187"/>
              <p:cNvSpPr>
                <a:spLocks/>
              </p:cNvSpPr>
              <p:nvPr/>
            </p:nvSpPr>
            <p:spPr bwMode="auto">
              <a:xfrm>
                <a:off x="2959" y="1161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2" name="Freeform 188"/>
              <p:cNvSpPr>
                <a:spLocks/>
              </p:cNvSpPr>
              <p:nvPr/>
            </p:nvSpPr>
            <p:spPr bwMode="auto">
              <a:xfrm>
                <a:off x="3094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3" name="Freeform 189"/>
              <p:cNvSpPr>
                <a:spLocks/>
              </p:cNvSpPr>
              <p:nvPr/>
            </p:nvSpPr>
            <p:spPr bwMode="auto">
              <a:xfrm>
                <a:off x="3162" y="1161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4" name="Freeform 190"/>
              <p:cNvSpPr>
                <a:spLocks/>
              </p:cNvSpPr>
              <p:nvPr/>
            </p:nvSpPr>
            <p:spPr bwMode="auto">
              <a:xfrm>
                <a:off x="3229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5" name="Freeform 191"/>
              <p:cNvSpPr>
                <a:spLocks/>
              </p:cNvSpPr>
              <p:nvPr/>
            </p:nvSpPr>
            <p:spPr bwMode="auto">
              <a:xfrm>
                <a:off x="3296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6" name="Freeform 192"/>
              <p:cNvSpPr>
                <a:spLocks/>
              </p:cNvSpPr>
              <p:nvPr/>
            </p:nvSpPr>
            <p:spPr bwMode="auto">
              <a:xfrm>
                <a:off x="2892" y="1229"/>
                <a:ext cx="44" cy="43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7" name="Freeform 193"/>
              <p:cNvSpPr>
                <a:spLocks/>
              </p:cNvSpPr>
              <p:nvPr/>
            </p:nvSpPr>
            <p:spPr bwMode="auto">
              <a:xfrm>
                <a:off x="3027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8" name="Freeform 194"/>
              <p:cNvSpPr>
                <a:spLocks/>
              </p:cNvSpPr>
              <p:nvPr/>
            </p:nvSpPr>
            <p:spPr bwMode="auto">
              <a:xfrm>
                <a:off x="3094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79" name="Freeform 195"/>
              <p:cNvSpPr>
                <a:spLocks/>
              </p:cNvSpPr>
              <p:nvPr/>
            </p:nvSpPr>
            <p:spPr bwMode="auto">
              <a:xfrm>
                <a:off x="3162" y="1229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80" name="Freeform 196"/>
              <p:cNvSpPr>
                <a:spLocks/>
              </p:cNvSpPr>
              <p:nvPr/>
            </p:nvSpPr>
            <p:spPr bwMode="auto">
              <a:xfrm>
                <a:off x="3229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81" name="Freeform 197"/>
              <p:cNvSpPr>
                <a:spLocks/>
              </p:cNvSpPr>
              <p:nvPr/>
            </p:nvSpPr>
            <p:spPr bwMode="auto">
              <a:xfrm>
                <a:off x="3296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82" name="Freeform 198"/>
              <p:cNvSpPr>
                <a:spLocks/>
              </p:cNvSpPr>
              <p:nvPr/>
            </p:nvSpPr>
            <p:spPr bwMode="auto">
              <a:xfrm>
                <a:off x="2824" y="1296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83" name="Freeform 199"/>
              <p:cNvSpPr>
                <a:spLocks/>
              </p:cNvSpPr>
              <p:nvPr/>
            </p:nvSpPr>
            <p:spPr bwMode="auto">
              <a:xfrm>
                <a:off x="2892" y="1296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84" name="Freeform 200"/>
              <p:cNvSpPr>
                <a:spLocks/>
              </p:cNvSpPr>
              <p:nvPr/>
            </p:nvSpPr>
            <p:spPr bwMode="auto">
              <a:xfrm>
                <a:off x="2959" y="1296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85" name="Freeform 201"/>
              <p:cNvSpPr>
                <a:spLocks/>
              </p:cNvSpPr>
              <p:nvPr/>
            </p:nvSpPr>
            <p:spPr bwMode="auto">
              <a:xfrm>
                <a:off x="3027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86" name="Freeform 202"/>
              <p:cNvSpPr>
                <a:spLocks/>
              </p:cNvSpPr>
              <p:nvPr/>
            </p:nvSpPr>
            <p:spPr bwMode="auto">
              <a:xfrm>
                <a:off x="3094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87" name="Freeform 203"/>
              <p:cNvSpPr>
                <a:spLocks/>
              </p:cNvSpPr>
              <p:nvPr/>
            </p:nvSpPr>
            <p:spPr bwMode="auto">
              <a:xfrm>
                <a:off x="3162" y="129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88" name="Freeform 204"/>
              <p:cNvSpPr>
                <a:spLocks/>
              </p:cNvSpPr>
              <p:nvPr/>
            </p:nvSpPr>
            <p:spPr bwMode="auto">
              <a:xfrm>
                <a:off x="3229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89" name="Freeform 205"/>
              <p:cNvSpPr>
                <a:spLocks/>
              </p:cNvSpPr>
              <p:nvPr/>
            </p:nvSpPr>
            <p:spPr bwMode="auto">
              <a:xfrm>
                <a:off x="3296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5" name="Group 407"/>
            <p:cNvGrpSpPr>
              <a:grpSpLocks/>
            </p:cNvGrpSpPr>
            <p:nvPr/>
          </p:nvGrpSpPr>
          <p:grpSpPr bwMode="auto">
            <a:xfrm>
              <a:off x="2622" y="622"/>
              <a:ext cx="2066" cy="1459"/>
              <a:chOff x="2622" y="622"/>
              <a:chExt cx="2066" cy="1459"/>
            </a:xfrm>
            <a:grpFill/>
          </p:grpSpPr>
          <p:sp>
            <p:nvSpPr>
              <p:cNvPr id="3290" name="Freeform 207"/>
              <p:cNvSpPr>
                <a:spLocks/>
              </p:cNvSpPr>
              <p:nvPr/>
            </p:nvSpPr>
            <p:spPr bwMode="auto">
              <a:xfrm>
                <a:off x="3364" y="129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91" name="Freeform 208"/>
              <p:cNvSpPr>
                <a:spLocks/>
              </p:cNvSpPr>
              <p:nvPr/>
            </p:nvSpPr>
            <p:spPr bwMode="auto">
              <a:xfrm>
                <a:off x="2959" y="1027"/>
                <a:ext cx="44" cy="43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92" name="Freeform 209"/>
              <p:cNvSpPr>
                <a:spLocks/>
              </p:cNvSpPr>
              <p:nvPr/>
            </p:nvSpPr>
            <p:spPr bwMode="auto">
              <a:xfrm>
                <a:off x="3094" y="89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93" name="Freeform 210"/>
              <p:cNvSpPr>
                <a:spLocks/>
              </p:cNvSpPr>
              <p:nvPr/>
            </p:nvSpPr>
            <p:spPr bwMode="auto">
              <a:xfrm>
                <a:off x="3094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94" name="Freeform 211"/>
              <p:cNvSpPr>
                <a:spLocks/>
              </p:cNvSpPr>
              <p:nvPr/>
            </p:nvSpPr>
            <p:spPr bwMode="auto">
              <a:xfrm>
                <a:off x="3162" y="959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95" name="Freeform 212"/>
              <p:cNvSpPr>
                <a:spLocks/>
              </p:cNvSpPr>
              <p:nvPr/>
            </p:nvSpPr>
            <p:spPr bwMode="auto">
              <a:xfrm>
                <a:off x="3027" y="89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96" name="Freeform 213"/>
              <p:cNvSpPr>
                <a:spLocks/>
              </p:cNvSpPr>
              <p:nvPr/>
            </p:nvSpPr>
            <p:spPr bwMode="auto">
              <a:xfrm>
                <a:off x="2622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97" name="Freeform 214"/>
              <p:cNvSpPr>
                <a:spLocks/>
              </p:cNvSpPr>
              <p:nvPr/>
            </p:nvSpPr>
            <p:spPr bwMode="auto">
              <a:xfrm>
                <a:off x="2757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5"/>
                      <a:pt x="13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98" name="Freeform 215"/>
              <p:cNvSpPr>
                <a:spLocks/>
              </p:cNvSpPr>
              <p:nvPr/>
            </p:nvSpPr>
            <p:spPr bwMode="auto">
              <a:xfrm>
                <a:off x="2690" y="1229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99" name="Freeform 216"/>
              <p:cNvSpPr>
                <a:spLocks/>
              </p:cNvSpPr>
              <p:nvPr/>
            </p:nvSpPr>
            <p:spPr bwMode="auto">
              <a:xfrm>
                <a:off x="3162" y="1431"/>
                <a:ext cx="43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00" name="Freeform 217"/>
              <p:cNvSpPr>
                <a:spLocks/>
              </p:cNvSpPr>
              <p:nvPr/>
            </p:nvSpPr>
            <p:spPr bwMode="auto">
              <a:xfrm>
                <a:off x="3364" y="1363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01" name="Freeform 218"/>
              <p:cNvSpPr>
                <a:spLocks/>
              </p:cNvSpPr>
              <p:nvPr/>
            </p:nvSpPr>
            <p:spPr bwMode="auto">
              <a:xfrm>
                <a:off x="3027" y="75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02" name="Freeform 219"/>
              <p:cNvSpPr>
                <a:spLocks/>
              </p:cNvSpPr>
              <p:nvPr/>
            </p:nvSpPr>
            <p:spPr bwMode="auto">
              <a:xfrm>
                <a:off x="3296" y="89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03" name="Freeform 220"/>
              <p:cNvSpPr>
                <a:spLocks/>
              </p:cNvSpPr>
              <p:nvPr/>
            </p:nvSpPr>
            <p:spPr bwMode="auto">
              <a:xfrm>
                <a:off x="3364" y="824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04" name="Freeform 221"/>
              <p:cNvSpPr>
                <a:spLocks/>
              </p:cNvSpPr>
              <p:nvPr/>
            </p:nvSpPr>
            <p:spPr bwMode="auto">
              <a:xfrm>
                <a:off x="3431" y="824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2" y="65"/>
                      <a:pt x="85" y="55"/>
                      <a:pt x="85" y="42"/>
                    </a:cubicBezTo>
                    <a:cubicBezTo>
                      <a:pt x="85" y="32"/>
                      <a:pt x="82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05" name="Freeform 222"/>
              <p:cNvSpPr>
                <a:spLocks/>
              </p:cNvSpPr>
              <p:nvPr/>
            </p:nvSpPr>
            <p:spPr bwMode="auto">
              <a:xfrm>
                <a:off x="3027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06" name="Freeform 223"/>
              <p:cNvSpPr>
                <a:spLocks/>
              </p:cNvSpPr>
              <p:nvPr/>
            </p:nvSpPr>
            <p:spPr bwMode="auto">
              <a:xfrm>
                <a:off x="3094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07" name="Freeform 224"/>
              <p:cNvSpPr>
                <a:spLocks/>
              </p:cNvSpPr>
              <p:nvPr/>
            </p:nvSpPr>
            <p:spPr bwMode="auto">
              <a:xfrm>
                <a:off x="3162" y="1700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08" name="Freeform 225"/>
              <p:cNvSpPr>
                <a:spLocks/>
              </p:cNvSpPr>
              <p:nvPr/>
            </p:nvSpPr>
            <p:spPr bwMode="auto">
              <a:xfrm>
                <a:off x="3229" y="163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09" name="Freeform 226"/>
              <p:cNvSpPr>
                <a:spLocks/>
              </p:cNvSpPr>
              <p:nvPr/>
            </p:nvSpPr>
            <p:spPr bwMode="auto">
              <a:xfrm>
                <a:off x="3229" y="1700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10" name="Freeform 227"/>
              <p:cNvSpPr>
                <a:spLocks/>
              </p:cNvSpPr>
              <p:nvPr/>
            </p:nvSpPr>
            <p:spPr bwMode="auto">
              <a:xfrm>
                <a:off x="3229" y="1768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11" name="Freeform 228"/>
              <p:cNvSpPr>
                <a:spLocks/>
              </p:cNvSpPr>
              <p:nvPr/>
            </p:nvSpPr>
            <p:spPr bwMode="auto">
              <a:xfrm>
                <a:off x="3364" y="1094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12" name="Freeform 229"/>
              <p:cNvSpPr>
                <a:spLocks/>
              </p:cNvSpPr>
              <p:nvPr/>
            </p:nvSpPr>
            <p:spPr bwMode="auto">
              <a:xfrm>
                <a:off x="3364" y="1498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13" name="Freeform 230"/>
              <p:cNvSpPr>
                <a:spLocks/>
              </p:cNvSpPr>
              <p:nvPr/>
            </p:nvSpPr>
            <p:spPr bwMode="auto">
              <a:xfrm>
                <a:off x="3229" y="156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14" name="Freeform 231"/>
              <p:cNvSpPr>
                <a:spLocks/>
              </p:cNvSpPr>
              <p:nvPr/>
            </p:nvSpPr>
            <p:spPr bwMode="auto">
              <a:xfrm>
                <a:off x="3296" y="163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15" name="Freeform 232"/>
              <p:cNvSpPr>
                <a:spLocks/>
              </p:cNvSpPr>
              <p:nvPr/>
            </p:nvSpPr>
            <p:spPr bwMode="auto">
              <a:xfrm>
                <a:off x="3296" y="1700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16" name="Freeform 233"/>
              <p:cNvSpPr>
                <a:spLocks/>
              </p:cNvSpPr>
              <p:nvPr/>
            </p:nvSpPr>
            <p:spPr bwMode="auto">
              <a:xfrm>
                <a:off x="3296" y="1768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17" name="Freeform 234"/>
              <p:cNvSpPr>
                <a:spLocks/>
              </p:cNvSpPr>
              <p:nvPr/>
            </p:nvSpPr>
            <p:spPr bwMode="auto">
              <a:xfrm>
                <a:off x="3364" y="1161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18" name="Freeform 235"/>
              <p:cNvSpPr>
                <a:spLocks/>
              </p:cNvSpPr>
              <p:nvPr/>
            </p:nvSpPr>
            <p:spPr bwMode="auto">
              <a:xfrm>
                <a:off x="3364" y="1229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19" name="Freeform 236"/>
              <p:cNvSpPr>
                <a:spLocks/>
              </p:cNvSpPr>
              <p:nvPr/>
            </p:nvSpPr>
            <p:spPr bwMode="auto">
              <a:xfrm>
                <a:off x="3364" y="1700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20" name="Freeform 237"/>
              <p:cNvSpPr>
                <a:spLocks/>
              </p:cNvSpPr>
              <p:nvPr/>
            </p:nvSpPr>
            <p:spPr bwMode="auto">
              <a:xfrm>
                <a:off x="3027" y="156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21" name="Freeform 238"/>
              <p:cNvSpPr>
                <a:spLocks/>
              </p:cNvSpPr>
              <p:nvPr/>
            </p:nvSpPr>
            <p:spPr bwMode="auto">
              <a:xfrm>
                <a:off x="3296" y="1835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22" name="Freeform 239"/>
              <p:cNvSpPr>
                <a:spLocks/>
              </p:cNvSpPr>
              <p:nvPr/>
            </p:nvSpPr>
            <p:spPr bwMode="auto">
              <a:xfrm>
                <a:off x="3364" y="1768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23" name="Freeform 240"/>
              <p:cNvSpPr>
                <a:spLocks/>
              </p:cNvSpPr>
              <p:nvPr/>
            </p:nvSpPr>
            <p:spPr bwMode="auto">
              <a:xfrm>
                <a:off x="3162" y="1633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24" name="Freeform 241"/>
              <p:cNvSpPr>
                <a:spLocks/>
              </p:cNvSpPr>
              <p:nvPr/>
            </p:nvSpPr>
            <p:spPr bwMode="auto">
              <a:xfrm>
                <a:off x="3162" y="156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25" name="Freeform 242"/>
              <p:cNvSpPr>
                <a:spLocks/>
              </p:cNvSpPr>
              <p:nvPr/>
            </p:nvSpPr>
            <p:spPr bwMode="auto">
              <a:xfrm>
                <a:off x="3364" y="156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26" name="Freeform 243"/>
              <p:cNvSpPr>
                <a:spLocks/>
              </p:cNvSpPr>
              <p:nvPr/>
            </p:nvSpPr>
            <p:spPr bwMode="auto">
              <a:xfrm>
                <a:off x="3431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5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27" name="Freeform 244"/>
              <p:cNvSpPr>
                <a:spLocks/>
              </p:cNvSpPr>
              <p:nvPr/>
            </p:nvSpPr>
            <p:spPr bwMode="auto">
              <a:xfrm>
                <a:off x="3431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5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28" name="Freeform 245"/>
              <p:cNvSpPr>
                <a:spLocks/>
              </p:cNvSpPr>
              <p:nvPr/>
            </p:nvSpPr>
            <p:spPr bwMode="auto">
              <a:xfrm>
                <a:off x="3431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5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29" name="Freeform 246"/>
              <p:cNvSpPr>
                <a:spLocks/>
              </p:cNvSpPr>
              <p:nvPr/>
            </p:nvSpPr>
            <p:spPr bwMode="auto">
              <a:xfrm>
                <a:off x="3431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2" y="65"/>
                      <a:pt x="85" y="55"/>
                      <a:pt x="85" y="42"/>
                    </a:cubicBezTo>
                    <a:cubicBezTo>
                      <a:pt x="85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30" name="Freeform 247"/>
              <p:cNvSpPr>
                <a:spLocks/>
              </p:cNvSpPr>
              <p:nvPr/>
            </p:nvSpPr>
            <p:spPr bwMode="auto">
              <a:xfrm>
                <a:off x="3431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2" y="65"/>
                      <a:pt x="85" y="56"/>
                      <a:pt x="85" y="42"/>
                    </a:cubicBezTo>
                    <a:cubicBezTo>
                      <a:pt x="85" y="32"/>
                      <a:pt x="82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31" name="Freeform 248"/>
              <p:cNvSpPr>
                <a:spLocks/>
              </p:cNvSpPr>
              <p:nvPr/>
            </p:nvSpPr>
            <p:spPr bwMode="auto">
              <a:xfrm>
                <a:off x="3431" y="156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5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32" name="Freeform 249"/>
              <p:cNvSpPr>
                <a:spLocks/>
              </p:cNvSpPr>
              <p:nvPr/>
            </p:nvSpPr>
            <p:spPr bwMode="auto">
              <a:xfrm>
                <a:off x="3431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5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33" name="Freeform 250"/>
              <p:cNvSpPr>
                <a:spLocks/>
              </p:cNvSpPr>
              <p:nvPr/>
            </p:nvSpPr>
            <p:spPr bwMode="auto">
              <a:xfrm>
                <a:off x="3431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5"/>
                      <a:pt x="85" y="42"/>
                    </a:cubicBezTo>
                    <a:cubicBezTo>
                      <a:pt x="85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34" name="Freeform 251"/>
              <p:cNvSpPr>
                <a:spLocks/>
              </p:cNvSpPr>
              <p:nvPr/>
            </p:nvSpPr>
            <p:spPr bwMode="auto">
              <a:xfrm>
                <a:off x="3431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2" y="64"/>
                      <a:pt x="85" y="55"/>
                      <a:pt x="85" y="42"/>
                    </a:cubicBezTo>
                    <a:cubicBezTo>
                      <a:pt x="85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35" name="Freeform 252"/>
              <p:cNvSpPr>
                <a:spLocks/>
              </p:cNvSpPr>
              <p:nvPr/>
            </p:nvSpPr>
            <p:spPr bwMode="auto">
              <a:xfrm>
                <a:off x="3431" y="1700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5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36" name="Freeform 253"/>
              <p:cNvSpPr>
                <a:spLocks/>
              </p:cNvSpPr>
              <p:nvPr/>
            </p:nvSpPr>
            <p:spPr bwMode="auto">
              <a:xfrm>
                <a:off x="3431" y="163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5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37" name="Freeform 254"/>
              <p:cNvSpPr>
                <a:spLocks/>
              </p:cNvSpPr>
              <p:nvPr/>
            </p:nvSpPr>
            <p:spPr bwMode="auto">
              <a:xfrm>
                <a:off x="3498" y="1094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38" name="Freeform 255"/>
              <p:cNvSpPr>
                <a:spLocks/>
              </p:cNvSpPr>
              <p:nvPr/>
            </p:nvSpPr>
            <p:spPr bwMode="auto">
              <a:xfrm>
                <a:off x="3498" y="1161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39" name="Freeform 256"/>
              <p:cNvSpPr>
                <a:spLocks/>
              </p:cNvSpPr>
              <p:nvPr/>
            </p:nvSpPr>
            <p:spPr bwMode="auto">
              <a:xfrm>
                <a:off x="3498" y="1229"/>
                <a:ext cx="45" cy="43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40" name="Freeform 257"/>
              <p:cNvSpPr>
                <a:spLocks/>
              </p:cNvSpPr>
              <p:nvPr/>
            </p:nvSpPr>
            <p:spPr bwMode="auto">
              <a:xfrm>
                <a:off x="3498" y="1498"/>
                <a:ext cx="45" cy="44"/>
              </a:xfrm>
              <a:custGeom>
                <a:avLst/>
                <a:gdLst>
                  <a:gd name="T0" fmla="*/ 72 w 86"/>
                  <a:gd name="T1" fmla="*/ 14 h 86"/>
                  <a:gd name="T2" fmla="*/ 42 w 86"/>
                  <a:gd name="T3" fmla="*/ 0 h 86"/>
                  <a:gd name="T4" fmla="*/ 14 w 86"/>
                  <a:gd name="T5" fmla="*/ 14 h 86"/>
                  <a:gd name="T6" fmla="*/ 0 w 86"/>
                  <a:gd name="T7" fmla="*/ 42 h 86"/>
                  <a:gd name="T8" fmla="*/ 14 w 86"/>
                  <a:gd name="T9" fmla="*/ 73 h 86"/>
                  <a:gd name="T10" fmla="*/ 42 w 86"/>
                  <a:gd name="T11" fmla="*/ 86 h 86"/>
                  <a:gd name="T12" fmla="*/ 72 w 86"/>
                  <a:gd name="T13" fmla="*/ 73 h 86"/>
                  <a:gd name="T14" fmla="*/ 86 w 86"/>
                  <a:gd name="T15" fmla="*/ 42 h 86"/>
                  <a:gd name="T16" fmla="*/ 72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2" y="14"/>
                    </a:moveTo>
                    <a:cubicBezTo>
                      <a:pt x="65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4" y="14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6"/>
                      <a:pt x="6" y="65"/>
                      <a:pt x="14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5" y="82"/>
                      <a:pt x="72" y="73"/>
                    </a:cubicBezTo>
                    <a:cubicBezTo>
                      <a:pt x="82" y="65"/>
                      <a:pt x="86" y="56"/>
                      <a:pt x="86" y="42"/>
                    </a:cubicBezTo>
                    <a:cubicBezTo>
                      <a:pt x="86" y="32"/>
                      <a:pt x="82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41" name="Freeform 258"/>
              <p:cNvSpPr>
                <a:spLocks/>
              </p:cNvSpPr>
              <p:nvPr/>
            </p:nvSpPr>
            <p:spPr bwMode="auto">
              <a:xfrm>
                <a:off x="3498" y="1566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42" name="Freeform 259"/>
              <p:cNvSpPr>
                <a:spLocks/>
              </p:cNvSpPr>
              <p:nvPr/>
            </p:nvSpPr>
            <p:spPr bwMode="auto">
              <a:xfrm>
                <a:off x="3498" y="1633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43" name="Freeform 260"/>
              <p:cNvSpPr>
                <a:spLocks/>
              </p:cNvSpPr>
              <p:nvPr/>
            </p:nvSpPr>
            <p:spPr bwMode="auto">
              <a:xfrm>
                <a:off x="3498" y="1296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44" name="Freeform 261"/>
              <p:cNvSpPr>
                <a:spLocks/>
              </p:cNvSpPr>
              <p:nvPr/>
            </p:nvSpPr>
            <p:spPr bwMode="auto">
              <a:xfrm>
                <a:off x="3498" y="1363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5" y="82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45" name="Freeform 262"/>
              <p:cNvSpPr>
                <a:spLocks/>
              </p:cNvSpPr>
              <p:nvPr/>
            </p:nvSpPr>
            <p:spPr bwMode="auto">
              <a:xfrm>
                <a:off x="3498" y="1431"/>
                <a:ext cx="45" cy="44"/>
              </a:xfrm>
              <a:custGeom>
                <a:avLst/>
                <a:gdLst>
                  <a:gd name="T0" fmla="*/ 72 w 86"/>
                  <a:gd name="T1" fmla="*/ 13 h 86"/>
                  <a:gd name="T2" fmla="*/ 42 w 86"/>
                  <a:gd name="T3" fmla="*/ 0 h 86"/>
                  <a:gd name="T4" fmla="*/ 14 w 86"/>
                  <a:gd name="T5" fmla="*/ 13 h 86"/>
                  <a:gd name="T6" fmla="*/ 0 w 86"/>
                  <a:gd name="T7" fmla="*/ 42 h 86"/>
                  <a:gd name="T8" fmla="*/ 14 w 86"/>
                  <a:gd name="T9" fmla="*/ 72 h 86"/>
                  <a:gd name="T10" fmla="*/ 42 w 86"/>
                  <a:gd name="T11" fmla="*/ 86 h 86"/>
                  <a:gd name="T12" fmla="*/ 72 w 86"/>
                  <a:gd name="T13" fmla="*/ 72 h 86"/>
                  <a:gd name="T14" fmla="*/ 86 w 86"/>
                  <a:gd name="T15" fmla="*/ 42 h 86"/>
                  <a:gd name="T16" fmla="*/ 72 w 86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2" y="13"/>
                    </a:moveTo>
                    <a:cubicBezTo>
                      <a:pt x="65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5"/>
                      <a:pt x="14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5" y="82"/>
                      <a:pt x="72" y="72"/>
                    </a:cubicBezTo>
                    <a:cubicBezTo>
                      <a:pt x="82" y="65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46" name="Freeform 263"/>
              <p:cNvSpPr>
                <a:spLocks/>
              </p:cNvSpPr>
              <p:nvPr/>
            </p:nvSpPr>
            <p:spPr bwMode="auto">
              <a:xfrm>
                <a:off x="3094" y="163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47" name="Freeform 264"/>
              <p:cNvSpPr>
                <a:spLocks/>
              </p:cNvSpPr>
              <p:nvPr/>
            </p:nvSpPr>
            <p:spPr bwMode="auto">
              <a:xfrm>
                <a:off x="3566" y="892"/>
                <a:ext cx="44" cy="44"/>
              </a:xfrm>
              <a:custGeom>
                <a:avLst/>
                <a:gdLst>
                  <a:gd name="T0" fmla="*/ 73 w 86"/>
                  <a:gd name="T1" fmla="*/ 14 h 86"/>
                  <a:gd name="T2" fmla="*/ 42 w 86"/>
                  <a:gd name="T3" fmla="*/ 0 h 86"/>
                  <a:gd name="T4" fmla="*/ 14 w 86"/>
                  <a:gd name="T5" fmla="*/ 14 h 86"/>
                  <a:gd name="T6" fmla="*/ 0 w 86"/>
                  <a:gd name="T7" fmla="*/ 42 h 86"/>
                  <a:gd name="T8" fmla="*/ 14 w 86"/>
                  <a:gd name="T9" fmla="*/ 73 h 86"/>
                  <a:gd name="T10" fmla="*/ 42 w 86"/>
                  <a:gd name="T11" fmla="*/ 86 h 86"/>
                  <a:gd name="T12" fmla="*/ 73 w 86"/>
                  <a:gd name="T13" fmla="*/ 73 h 86"/>
                  <a:gd name="T14" fmla="*/ 86 w 86"/>
                  <a:gd name="T15" fmla="*/ 42 h 86"/>
                  <a:gd name="T16" fmla="*/ 73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4"/>
                    </a:moveTo>
                    <a:cubicBezTo>
                      <a:pt x="65" y="6"/>
                      <a:pt x="56" y="0"/>
                      <a:pt x="42" y="0"/>
                    </a:cubicBezTo>
                    <a:cubicBezTo>
                      <a:pt x="32" y="0"/>
                      <a:pt x="21" y="6"/>
                      <a:pt x="14" y="14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6"/>
                      <a:pt x="6" y="65"/>
                      <a:pt x="14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6" y="86"/>
                      <a:pt x="65" y="82"/>
                      <a:pt x="73" y="73"/>
                    </a:cubicBezTo>
                    <a:cubicBezTo>
                      <a:pt x="82" y="65"/>
                      <a:pt x="86" y="56"/>
                      <a:pt x="86" y="42"/>
                    </a:cubicBezTo>
                    <a:cubicBezTo>
                      <a:pt x="86" y="32"/>
                      <a:pt x="82" y="21"/>
                      <a:pt x="7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48" name="Freeform 265"/>
              <p:cNvSpPr>
                <a:spLocks/>
              </p:cNvSpPr>
              <p:nvPr/>
            </p:nvSpPr>
            <p:spPr bwMode="auto">
              <a:xfrm>
                <a:off x="3566" y="959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49" name="Freeform 266"/>
              <p:cNvSpPr>
                <a:spLocks/>
              </p:cNvSpPr>
              <p:nvPr/>
            </p:nvSpPr>
            <p:spPr bwMode="auto">
              <a:xfrm>
                <a:off x="3566" y="1027"/>
                <a:ext cx="44" cy="43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50" name="Freeform 267"/>
              <p:cNvSpPr>
                <a:spLocks/>
              </p:cNvSpPr>
              <p:nvPr/>
            </p:nvSpPr>
            <p:spPr bwMode="auto">
              <a:xfrm>
                <a:off x="3566" y="1094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51" name="Freeform 268"/>
              <p:cNvSpPr>
                <a:spLocks/>
              </p:cNvSpPr>
              <p:nvPr/>
            </p:nvSpPr>
            <p:spPr bwMode="auto">
              <a:xfrm>
                <a:off x="3566" y="1363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6"/>
                      <a:pt x="56" y="0"/>
                      <a:pt x="42" y="0"/>
                    </a:cubicBezTo>
                    <a:cubicBezTo>
                      <a:pt x="32" y="0"/>
                      <a:pt x="21" y="6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6" y="85"/>
                      <a:pt x="65" y="82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52" name="Freeform 269"/>
              <p:cNvSpPr>
                <a:spLocks/>
              </p:cNvSpPr>
              <p:nvPr/>
            </p:nvSpPr>
            <p:spPr bwMode="auto">
              <a:xfrm>
                <a:off x="3566" y="1431"/>
                <a:ext cx="44" cy="44"/>
              </a:xfrm>
              <a:custGeom>
                <a:avLst/>
                <a:gdLst>
                  <a:gd name="T0" fmla="*/ 73 w 86"/>
                  <a:gd name="T1" fmla="*/ 13 h 86"/>
                  <a:gd name="T2" fmla="*/ 42 w 86"/>
                  <a:gd name="T3" fmla="*/ 0 h 86"/>
                  <a:gd name="T4" fmla="*/ 14 w 86"/>
                  <a:gd name="T5" fmla="*/ 13 h 86"/>
                  <a:gd name="T6" fmla="*/ 0 w 86"/>
                  <a:gd name="T7" fmla="*/ 42 h 86"/>
                  <a:gd name="T8" fmla="*/ 14 w 86"/>
                  <a:gd name="T9" fmla="*/ 72 h 86"/>
                  <a:gd name="T10" fmla="*/ 42 w 86"/>
                  <a:gd name="T11" fmla="*/ 86 h 86"/>
                  <a:gd name="T12" fmla="*/ 73 w 86"/>
                  <a:gd name="T13" fmla="*/ 72 h 86"/>
                  <a:gd name="T14" fmla="*/ 86 w 86"/>
                  <a:gd name="T15" fmla="*/ 42 h 86"/>
                  <a:gd name="T16" fmla="*/ 73 w 86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3"/>
                    </a:moveTo>
                    <a:cubicBezTo>
                      <a:pt x="65" y="6"/>
                      <a:pt x="56" y="0"/>
                      <a:pt x="42" y="0"/>
                    </a:cubicBezTo>
                    <a:cubicBezTo>
                      <a:pt x="32" y="0"/>
                      <a:pt x="21" y="6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5"/>
                      <a:pt x="14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6" y="86"/>
                      <a:pt x="65" y="82"/>
                      <a:pt x="73" y="72"/>
                    </a:cubicBezTo>
                    <a:cubicBezTo>
                      <a:pt x="82" y="65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53" name="Freeform 270"/>
              <p:cNvSpPr>
                <a:spLocks/>
              </p:cNvSpPr>
              <p:nvPr/>
            </p:nvSpPr>
            <p:spPr bwMode="auto">
              <a:xfrm>
                <a:off x="3566" y="1498"/>
                <a:ext cx="44" cy="44"/>
              </a:xfrm>
              <a:custGeom>
                <a:avLst/>
                <a:gdLst>
                  <a:gd name="T0" fmla="*/ 73 w 86"/>
                  <a:gd name="T1" fmla="*/ 14 h 86"/>
                  <a:gd name="T2" fmla="*/ 42 w 86"/>
                  <a:gd name="T3" fmla="*/ 0 h 86"/>
                  <a:gd name="T4" fmla="*/ 14 w 86"/>
                  <a:gd name="T5" fmla="*/ 14 h 86"/>
                  <a:gd name="T6" fmla="*/ 0 w 86"/>
                  <a:gd name="T7" fmla="*/ 42 h 86"/>
                  <a:gd name="T8" fmla="*/ 14 w 86"/>
                  <a:gd name="T9" fmla="*/ 73 h 86"/>
                  <a:gd name="T10" fmla="*/ 42 w 86"/>
                  <a:gd name="T11" fmla="*/ 86 h 86"/>
                  <a:gd name="T12" fmla="*/ 73 w 86"/>
                  <a:gd name="T13" fmla="*/ 73 h 86"/>
                  <a:gd name="T14" fmla="*/ 86 w 86"/>
                  <a:gd name="T15" fmla="*/ 42 h 86"/>
                  <a:gd name="T16" fmla="*/ 73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4"/>
                    </a:moveTo>
                    <a:cubicBezTo>
                      <a:pt x="65" y="6"/>
                      <a:pt x="56" y="0"/>
                      <a:pt x="42" y="0"/>
                    </a:cubicBezTo>
                    <a:cubicBezTo>
                      <a:pt x="32" y="0"/>
                      <a:pt x="21" y="6"/>
                      <a:pt x="14" y="14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6"/>
                      <a:pt x="6" y="65"/>
                      <a:pt x="14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6" y="86"/>
                      <a:pt x="65" y="82"/>
                      <a:pt x="73" y="73"/>
                    </a:cubicBezTo>
                    <a:cubicBezTo>
                      <a:pt x="82" y="65"/>
                      <a:pt x="86" y="56"/>
                      <a:pt x="86" y="42"/>
                    </a:cubicBezTo>
                    <a:cubicBezTo>
                      <a:pt x="86" y="32"/>
                      <a:pt x="82" y="21"/>
                      <a:pt x="7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54" name="Freeform 271"/>
              <p:cNvSpPr>
                <a:spLocks/>
              </p:cNvSpPr>
              <p:nvPr/>
            </p:nvSpPr>
            <p:spPr bwMode="auto">
              <a:xfrm>
                <a:off x="3566" y="1566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55" name="Freeform 272"/>
              <p:cNvSpPr>
                <a:spLocks/>
              </p:cNvSpPr>
              <p:nvPr/>
            </p:nvSpPr>
            <p:spPr bwMode="auto">
              <a:xfrm>
                <a:off x="3566" y="1633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56" name="Freeform 273"/>
              <p:cNvSpPr>
                <a:spLocks/>
              </p:cNvSpPr>
              <p:nvPr/>
            </p:nvSpPr>
            <p:spPr bwMode="auto">
              <a:xfrm>
                <a:off x="3566" y="1700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57" name="Freeform 274"/>
              <p:cNvSpPr>
                <a:spLocks/>
              </p:cNvSpPr>
              <p:nvPr/>
            </p:nvSpPr>
            <p:spPr bwMode="auto">
              <a:xfrm>
                <a:off x="3836" y="757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2"/>
                    </a:cubicBezTo>
                    <a:cubicBezTo>
                      <a:pt x="21" y="82"/>
                      <a:pt x="30" y="85"/>
                      <a:pt x="43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58" name="Freeform 275"/>
              <p:cNvSpPr>
                <a:spLocks/>
              </p:cNvSpPr>
              <p:nvPr/>
            </p:nvSpPr>
            <p:spPr bwMode="auto">
              <a:xfrm>
                <a:off x="3634" y="892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59" name="Freeform 276"/>
              <p:cNvSpPr>
                <a:spLocks/>
              </p:cNvSpPr>
              <p:nvPr/>
            </p:nvSpPr>
            <p:spPr bwMode="auto">
              <a:xfrm>
                <a:off x="3634" y="959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60" name="Freeform 277"/>
              <p:cNvSpPr>
                <a:spLocks/>
              </p:cNvSpPr>
              <p:nvPr/>
            </p:nvSpPr>
            <p:spPr bwMode="auto">
              <a:xfrm>
                <a:off x="3634" y="1027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61" name="Freeform 278"/>
              <p:cNvSpPr>
                <a:spLocks/>
              </p:cNvSpPr>
              <p:nvPr/>
            </p:nvSpPr>
            <p:spPr bwMode="auto">
              <a:xfrm>
                <a:off x="3634" y="1094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62" name="Freeform 279"/>
              <p:cNvSpPr>
                <a:spLocks/>
              </p:cNvSpPr>
              <p:nvPr/>
            </p:nvSpPr>
            <p:spPr bwMode="auto">
              <a:xfrm>
                <a:off x="3634" y="1363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63" name="Freeform 280"/>
              <p:cNvSpPr>
                <a:spLocks/>
              </p:cNvSpPr>
              <p:nvPr/>
            </p:nvSpPr>
            <p:spPr bwMode="auto">
              <a:xfrm>
                <a:off x="3634" y="1431"/>
                <a:ext cx="43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64" name="Freeform 281"/>
              <p:cNvSpPr>
                <a:spLocks/>
              </p:cNvSpPr>
              <p:nvPr/>
            </p:nvSpPr>
            <p:spPr bwMode="auto">
              <a:xfrm>
                <a:off x="3634" y="1498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65" name="Freeform 282"/>
              <p:cNvSpPr>
                <a:spLocks/>
              </p:cNvSpPr>
              <p:nvPr/>
            </p:nvSpPr>
            <p:spPr bwMode="auto">
              <a:xfrm>
                <a:off x="3634" y="156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66" name="Freeform 283"/>
              <p:cNvSpPr>
                <a:spLocks/>
              </p:cNvSpPr>
              <p:nvPr/>
            </p:nvSpPr>
            <p:spPr bwMode="auto">
              <a:xfrm>
                <a:off x="3634" y="1633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67" name="Freeform 284"/>
              <p:cNvSpPr>
                <a:spLocks/>
              </p:cNvSpPr>
              <p:nvPr/>
            </p:nvSpPr>
            <p:spPr bwMode="auto">
              <a:xfrm>
                <a:off x="3634" y="1700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68" name="Freeform 285"/>
              <p:cNvSpPr>
                <a:spLocks/>
              </p:cNvSpPr>
              <p:nvPr/>
            </p:nvSpPr>
            <p:spPr bwMode="auto">
              <a:xfrm>
                <a:off x="3634" y="1768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69" name="Freeform 286"/>
              <p:cNvSpPr>
                <a:spLocks/>
              </p:cNvSpPr>
              <p:nvPr/>
            </p:nvSpPr>
            <p:spPr bwMode="auto">
              <a:xfrm>
                <a:off x="3903" y="62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70" name="Freeform 287"/>
              <p:cNvSpPr>
                <a:spLocks/>
              </p:cNvSpPr>
              <p:nvPr/>
            </p:nvSpPr>
            <p:spPr bwMode="auto">
              <a:xfrm>
                <a:off x="3903" y="69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71" name="Freeform 288"/>
              <p:cNvSpPr>
                <a:spLocks/>
              </p:cNvSpPr>
              <p:nvPr/>
            </p:nvSpPr>
            <p:spPr bwMode="auto">
              <a:xfrm>
                <a:off x="3903" y="75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2"/>
                    </a:cubicBezTo>
                    <a:cubicBezTo>
                      <a:pt x="21" y="82"/>
                      <a:pt x="30" y="85"/>
                      <a:pt x="43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72" name="Freeform 289"/>
              <p:cNvSpPr>
                <a:spLocks/>
              </p:cNvSpPr>
              <p:nvPr/>
            </p:nvSpPr>
            <p:spPr bwMode="auto">
              <a:xfrm>
                <a:off x="3701" y="89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73" name="Freeform 290"/>
              <p:cNvSpPr>
                <a:spLocks/>
              </p:cNvSpPr>
              <p:nvPr/>
            </p:nvSpPr>
            <p:spPr bwMode="auto">
              <a:xfrm>
                <a:off x="3701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74" name="Freeform 291"/>
              <p:cNvSpPr>
                <a:spLocks/>
              </p:cNvSpPr>
              <p:nvPr/>
            </p:nvSpPr>
            <p:spPr bwMode="auto">
              <a:xfrm>
                <a:off x="3701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75" name="Freeform 292"/>
              <p:cNvSpPr>
                <a:spLocks/>
              </p:cNvSpPr>
              <p:nvPr/>
            </p:nvSpPr>
            <p:spPr bwMode="auto">
              <a:xfrm>
                <a:off x="3701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76" name="Freeform 293"/>
              <p:cNvSpPr>
                <a:spLocks/>
              </p:cNvSpPr>
              <p:nvPr/>
            </p:nvSpPr>
            <p:spPr bwMode="auto">
              <a:xfrm>
                <a:off x="3701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77" name="Freeform 294"/>
              <p:cNvSpPr>
                <a:spLocks/>
              </p:cNvSpPr>
              <p:nvPr/>
            </p:nvSpPr>
            <p:spPr bwMode="auto">
              <a:xfrm>
                <a:off x="3701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78" name="Freeform 295"/>
              <p:cNvSpPr>
                <a:spLocks/>
              </p:cNvSpPr>
              <p:nvPr/>
            </p:nvSpPr>
            <p:spPr bwMode="auto">
              <a:xfrm>
                <a:off x="3701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79" name="Freeform 296"/>
              <p:cNvSpPr>
                <a:spLocks/>
              </p:cNvSpPr>
              <p:nvPr/>
            </p:nvSpPr>
            <p:spPr bwMode="auto">
              <a:xfrm>
                <a:off x="3701" y="156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80" name="Freeform 297"/>
              <p:cNvSpPr>
                <a:spLocks/>
              </p:cNvSpPr>
              <p:nvPr/>
            </p:nvSpPr>
            <p:spPr bwMode="auto">
              <a:xfrm>
                <a:off x="3701" y="163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81" name="Freeform 298"/>
              <p:cNvSpPr>
                <a:spLocks/>
              </p:cNvSpPr>
              <p:nvPr/>
            </p:nvSpPr>
            <p:spPr bwMode="auto">
              <a:xfrm>
                <a:off x="3701" y="1700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82" name="Freeform 299"/>
              <p:cNvSpPr>
                <a:spLocks/>
              </p:cNvSpPr>
              <p:nvPr/>
            </p:nvSpPr>
            <p:spPr bwMode="auto">
              <a:xfrm>
                <a:off x="3970" y="69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83" name="Freeform 300"/>
              <p:cNvSpPr>
                <a:spLocks/>
              </p:cNvSpPr>
              <p:nvPr/>
            </p:nvSpPr>
            <p:spPr bwMode="auto">
              <a:xfrm>
                <a:off x="3970" y="75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2"/>
                    </a:cubicBezTo>
                    <a:cubicBezTo>
                      <a:pt x="21" y="82"/>
                      <a:pt x="30" y="85"/>
                      <a:pt x="43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84" name="Freeform 301"/>
              <p:cNvSpPr>
                <a:spLocks/>
              </p:cNvSpPr>
              <p:nvPr/>
            </p:nvSpPr>
            <p:spPr bwMode="auto">
              <a:xfrm>
                <a:off x="3768" y="89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85" name="Freeform 302"/>
              <p:cNvSpPr>
                <a:spLocks/>
              </p:cNvSpPr>
              <p:nvPr/>
            </p:nvSpPr>
            <p:spPr bwMode="auto">
              <a:xfrm>
                <a:off x="3768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86" name="Freeform 303"/>
              <p:cNvSpPr>
                <a:spLocks/>
              </p:cNvSpPr>
              <p:nvPr/>
            </p:nvSpPr>
            <p:spPr bwMode="auto">
              <a:xfrm>
                <a:off x="3768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87" name="Freeform 304"/>
              <p:cNvSpPr>
                <a:spLocks/>
              </p:cNvSpPr>
              <p:nvPr/>
            </p:nvSpPr>
            <p:spPr bwMode="auto">
              <a:xfrm>
                <a:off x="3768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88" name="Freeform 305"/>
              <p:cNvSpPr>
                <a:spLocks/>
              </p:cNvSpPr>
              <p:nvPr/>
            </p:nvSpPr>
            <p:spPr bwMode="auto">
              <a:xfrm>
                <a:off x="3768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2"/>
                      <a:pt x="30" y="85"/>
                      <a:pt x="43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89" name="Freeform 306"/>
              <p:cNvSpPr>
                <a:spLocks/>
              </p:cNvSpPr>
              <p:nvPr/>
            </p:nvSpPr>
            <p:spPr bwMode="auto">
              <a:xfrm>
                <a:off x="3768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3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3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2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90" name="Freeform 307"/>
              <p:cNvSpPr>
                <a:spLocks/>
              </p:cNvSpPr>
              <p:nvPr/>
            </p:nvSpPr>
            <p:spPr bwMode="auto">
              <a:xfrm>
                <a:off x="3768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91" name="Freeform 308"/>
              <p:cNvSpPr>
                <a:spLocks/>
              </p:cNvSpPr>
              <p:nvPr/>
            </p:nvSpPr>
            <p:spPr bwMode="auto">
              <a:xfrm>
                <a:off x="3768" y="156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92" name="Freeform 309"/>
              <p:cNvSpPr>
                <a:spLocks/>
              </p:cNvSpPr>
              <p:nvPr/>
            </p:nvSpPr>
            <p:spPr bwMode="auto">
              <a:xfrm>
                <a:off x="3768" y="163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93" name="Freeform 310"/>
              <p:cNvSpPr>
                <a:spLocks/>
              </p:cNvSpPr>
              <p:nvPr/>
            </p:nvSpPr>
            <p:spPr bwMode="auto">
              <a:xfrm>
                <a:off x="3903" y="1768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94" name="Freeform 311"/>
              <p:cNvSpPr>
                <a:spLocks/>
              </p:cNvSpPr>
              <p:nvPr/>
            </p:nvSpPr>
            <p:spPr bwMode="auto">
              <a:xfrm>
                <a:off x="3903" y="1835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95" name="Freeform 312"/>
              <p:cNvSpPr>
                <a:spLocks/>
              </p:cNvSpPr>
              <p:nvPr/>
            </p:nvSpPr>
            <p:spPr bwMode="auto">
              <a:xfrm>
                <a:off x="3836" y="892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96" name="Freeform 313"/>
              <p:cNvSpPr>
                <a:spLocks/>
              </p:cNvSpPr>
              <p:nvPr/>
            </p:nvSpPr>
            <p:spPr bwMode="auto">
              <a:xfrm>
                <a:off x="3836" y="959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97" name="Freeform 314"/>
              <p:cNvSpPr>
                <a:spLocks/>
              </p:cNvSpPr>
              <p:nvPr/>
            </p:nvSpPr>
            <p:spPr bwMode="auto">
              <a:xfrm>
                <a:off x="3836" y="1027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98" name="Freeform 315"/>
              <p:cNvSpPr>
                <a:spLocks/>
              </p:cNvSpPr>
              <p:nvPr/>
            </p:nvSpPr>
            <p:spPr bwMode="auto">
              <a:xfrm>
                <a:off x="3836" y="1094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99" name="Freeform 316"/>
              <p:cNvSpPr>
                <a:spLocks/>
              </p:cNvSpPr>
              <p:nvPr/>
            </p:nvSpPr>
            <p:spPr bwMode="auto">
              <a:xfrm>
                <a:off x="3836" y="1363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2"/>
                      <a:pt x="30" y="85"/>
                      <a:pt x="43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00" name="Freeform 317"/>
              <p:cNvSpPr>
                <a:spLocks/>
              </p:cNvSpPr>
              <p:nvPr/>
            </p:nvSpPr>
            <p:spPr bwMode="auto">
              <a:xfrm>
                <a:off x="3836" y="1431"/>
                <a:ext cx="43" cy="44"/>
              </a:xfrm>
              <a:custGeom>
                <a:avLst/>
                <a:gdLst>
                  <a:gd name="T0" fmla="*/ 72 w 85"/>
                  <a:gd name="T1" fmla="*/ 13 h 86"/>
                  <a:gd name="T2" fmla="*/ 43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3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2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01" name="Freeform 318"/>
              <p:cNvSpPr>
                <a:spLocks/>
              </p:cNvSpPr>
              <p:nvPr/>
            </p:nvSpPr>
            <p:spPr bwMode="auto">
              <a:xfrm>
                <a:off x="3836" y="1498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02" name="Freeform 319"/>
              <p:cNvSpPr>
                <a:spLocks/>
              </p:cNvSpPr>
              <p:nvPr/>
            </p:nvSpPr>
            <p:spPr bwMode="auto">
              <a:xfrm>
                <a:off x="3836" y="156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03" name="Freeform 320"/>
              <p:cNvSpPr>
                <a:spLocks/>
              </p:cNvSpPr>
              <p:nvPr/>
            </p:nvSpPr>
            <p:spPr bwMode="auto">
              <a:xfrm>
                <a:off x="3836" y="1633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04" name="Freeform 321"/>
              <p:cNvSpPr>
                <a:spLocks/>
              </p:cNvSpPr>
              <p:nvPr/>
            </p:nvSpPr>
            <p:spPr bwMode="auto">
              <a:xfrm>
                <a:off x="3970" y="1768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05" name="Freeform 322"/>
              <p:cNvSpPr>
                <a:spLocks/>
              </p:cNvSpPr>
              <p:nvPr/>
            </p:nvSpPr>
            <p:spPr bwMode="auto">
              <a:xfrm>
                <a:off x="3970" y="1835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06" name="Freeform 323"/>
              <p:cNvSpPr>
                <a:spLocks/>
              </p:cNvSpPr>
              <p:nvPr/>
            </p:nvSpPr>
            <p:spPr bwMode="auto">
              <a:xfrm>
                <a:off x="3903" y="89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07" name="Freeform 324"/>
              <p:cNvSpPr>
                <a:spLocks/>
              </p:cNvSpPr>
              <p:nvPr/>
            </p:nvSpPr>
            <p:spPr bwMode="auto">
              <a:xfrm>
                <a:off x="3903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08" name="Freeform 325"/>
              <p:cNvSpPr>
                <a:spLocks/>
              </p:cNvSpPr>
              <p:nvPr/>
            </p:nvSpPr>
            <p:spPr bwMode="auto">
              <a:xfrm>
                <a:off x="3903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09" name="Freeform 326"/>
              <p:cNvSpPr>
                <a:spLocks/>
              </p:cNvSpPr>
              <p:nvPr/>
            </p:nvSpPr>
            <p:spPr bwMode="auto">
              <a:xfrm>
                <a:off x="3903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10" name="Freeform 327"/>
              <p:cNvSpPr>
                <a:spLocks/>
              </p:cNvSpPr>
              <p:nvPr/>
            </p:nvSpPr>
            <p:spPr bwMode="auto">
              <a:xfrm>
                <a:off x="3903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2"/>
                      <a:pt x="30" y="85"/>
                      <a:pt x="43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11" name="Freeform 328"/>
              <p:cNvSpPr>
                <a:spLocks/>
              </p:cNvSpPr>
              <p:nvPr/>
            </p:nvSpPr>
            <p:spPr bwMode="auto">
              <a:xfrm>
                <a:off x="3903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3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3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2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12" name="Freeform 329"/>
              <p:cNvSpPr>
                <a:spLocks/>
              </p:cNvSpPr>
              <p:nvPr/>
            </p:nvSpPr>
            <p:spPr bwMode="auto">
              <a:xfrm>
                <a:off x="3903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13" name="Freeform 330"/>
              <p:cNvSpPr>
                <a:spLocks/>
              </p:cNvSpPr>
              <p:nvPr/>
            </p:nvSpPr>
            <p:spPr bwMode="auto">
              <a:xfrm>
                <a:off x="3903" y="156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14" name="Freeform 331"/>
              <p:cNvSpPr>
                <a:spLocks/>
              </p:cNvSpPr>
              <p:nvPr/>
            </p:nvSpPr>
            <p:spPr bwMode="auto">
              <a:xfrm>
                <a:off x="3903" y="163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15" name="Freeform 332"/>
              <p:cNvSpPr>
                <a:spLocks/>
              </p:cNvSpPr>
              <p:nvPr/>
            </p:nvSpPr>
            <p:spPr bwMode="auto">
              <a:xfrm>
                <a:off x="3903" y="1700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16" name="Freeform 333"/>
              <p:cNvSpPr>
                <a:spLocks/>
              </p:cNvSpPr>
              <p:nvPr/>
            </p:nvSpPr>
            <p:spPr bwMode="auto">
              <a:xfrm>
                <a:off x="3970" y="89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17" name="Freeform 334"/>
              <p:cNvSpPr>
                <a:spLocks/>
              </p:cNvSpPr>
              <p:nvPr/>
            </p:nvSpPr>
            <p:spPr bwMode="auto">
              <a:xfrm>
                <a:off x="3970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18" name="Freeform 335"/>
              <p:cNvSpPr>
                <a:spLocks/>
              </p:cNvSpPr>
              <p:nvPr/>
            </p:nvSpPr>
            <p:spPr bwMode="auto">
              <a:xfrm>
                <a:off x="3970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19" name="Freeform 336"/>
              <p:cNvSpPr>
                <a:spLocks/>
              </p:cNvSpPr>
              <p:nvPr/>
            </p:nvSpPr>
            <p:spPr bwMode="auto">
              <a:xfrm>
                <a:off x="3970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20" name="Freeform 337"/>
              <p:cNvSpPr>
                <a:spLocks/>
              </p:cNvSpPr>
              <p:nvPr/>
            </p:nvSpPr>
            <p:spPr bwMode="auto">
              <a:xfrm>
                <a:off x="3970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2"/>
                      <a:pt x="30" y="85"/>
                      <a:pt x="43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21" name="Freeform 338"/>
              <p:cNvSpPr>
                <a:spLocks/>
              </p:cNvSpPr>
              <p:nvPr/>
            </p:nvSpPr>
            <p:spPr bwMode="auto">
              <a:xfrm>
                <a:off x="3970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3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3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2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22" name="Freeform 339"/>
              <p:cNvSpPr>
                <a:spLocks/>
              </p:cNvSpPr>
              <p:nvPr/>
            </p:nvSpPr>
            <p:spPr bwMode="auto">
              <a:xfrm>
                <a:off x="3970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23" name="Freeform 340"/>
              <p:cNvSpPr>
                <a:spLocks/>
              </p:cNvSpPr>
              <p:nvPr/>
            </p:nvSpPr>
            <p:spPr bwMode="auto">
              <a:xfrm>
                <a:off x="3970" y="156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24" name="Freeform 341"/>
              <p:cNvSpPr>
                <a:spLocks/>
              </p:cNvSpPr>
              <p:nvPr/>
            </p:nvSpPr>
            <p:spPr bwMode="auto">
              <a:xfrm>
                <a:off x="3970" y="163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25" name="Freeform 342"/>
              <p:cNvSpPr>
                <a:spLocks/>
              </p:cNvSpPr>
              <p:nvPr/>
            </p:nvSpPr>
            <p:spPr bwMode="auto">
              <a:xfrm>
                <a:off x="4038" y="1970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26" name="Freeform 343"/>
              <p:cNvSpPr>
                <a:spLocks/>
              </p:cNvSpPr>
              <p:nvPr/>
            </p:nvSpPr>
            <p:spPr bwMode="auto">
              <a:xfrm>
                <a:off x="3970" y="197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27" name="Freeform 344"/>
              <p:cNvSpPr>
                <a:spLocks/>
              </p:cNvSpPr>
              <p:nvPr/>
            </p:nvSpPr>
            <p:spPr bwMode="auto">
              <a:xfrm>
                <a:off x="4105" y="1970"/>
                <a:ext cx="44" cy="43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28" name="Freeform 345"/>
              <p:cNvSpPr>
                <a:spLocks/>
              </p:cNvSpPr>
              <p:nvPr/>
            </p:nvSpPr>
            <p:spPr bwMode="auto">
              <a:xfrm>
                <a:off x="4038" y="2037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2"/>
                      <a:pt x="30" y="85"/>
                      <a:pt x="44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29" name="Freeform 346"/>
              <p:cNvSpPr>
                <a:spLocks/>
              </p:cNvSpPr>
              <p:nvPr/>
            </p:nvSpPr>
            <p:spPr bwMode="auto">
              <a:xfrm>
                <a:off x="4038" y="824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4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4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4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4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30" name="Freeform 347"/>
              <p:cNvSpPr>
                <a:spLocks/>
              </p:cNvSpPr>
              <p:nvPr/>
            </p:nvSpPr>
            <p:spPr bwMode="auto">
              <a:xfrm>
                <a:off x="4038" y="892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4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4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4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4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31" name="Freeform 348"/>
              <p:cNvSpPr>
                <a:spLocks/>
              </p:cNvSpPr>
              <p:nvPr/>
            </p:nvSpPr>
            <p:spPr bwMode="auto">
              <a:xfrm>
                <a:off x="4038" y="959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32" name="Freeform 349"/>
              <p:cNvSpPr>
                <a:spLocks/>
              </p:cNvSpPr>
              <p:nvPr/>
            </p:nvSpPr>
            <p:spPr bwMode="auto">
              <a:xfrm>
                <a:off x="4038" y="1027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33" name="Freeform 350"/>
              <p:cNvSpPr>
                <a:spLocks/>
              </p:cNvSpPr>
              <p:nvPr/>
            </p:nvSpPr>
            <p:spPr bwMode="auto">
              <a:xfrm>
                <a:off x="4038" y="1094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34" name="Freeform 351"/>
              <p:cNvSpPr>
                <a:spLocks/>
              </p:cNvSpPr>
              <p:nvPr/>
            </p:nvSpPr>
            <p:spPr bwMode="auto">
              <a:xfrm>
                <a:off x="4038" y="1363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4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2"/>
                      <a:pt x="30" y="85"/>
                      <a:pt x="44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35" name="Freeform 352"/>
              <p:cNvSpPr>
                <a:spLocks/>
              </p:cNvSpPr>
              <p:nvPr/>
            </p:nvSpPr>
            <p:spPr bwMode="auto">
              <a:xfrm>
                <a:off x="4038" y="1431"/>
                <a:ext cx="43" cy="44"/>
              </a:xfrm>
              <a:custGeom>
                <a:avLst/>
                <a:gdLst>
                  <a:gd name="T0" fmla="*/ 72 w 85"/>
                  <a:gd name="T1" fmla="*/ 13 h 86"/>
                  <a:gd name="T2" fmla="*/ 44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4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4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2"/>
                    </a:cubicBezTo>
                    <a:cubicBezTo>
                      <a:pt x="21" y="82"/>
                      <a:pt x="30" y="86"/>
                      <a:pt x="44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36" name="Freeform 353"/>
              <p:cNvSpPr>
                <a:spLocks/>
              </p:cNvSpPr>
              <p:nvPr/>
            </p:nvSpPr>
            <p:spPr bwMode="auto">
              <a:xfrm>
                <a:off x="4038" y="1498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4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4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4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4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37" name="Freeform 354"/>
              <p:cNvSpPr>
                <a:spLocks/>
              </p:cNvSpPr>
              <p:nvPr/>
            </p:nvSpPr>
            <p:spPr bwMode="auto">
              <a:xfrm>
                <a:off x="4038" y="156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38" name="Freeform 355"/>
              <p:cNvSpPr>
                <a:spLocks/>
              </p:cNvSpPr>
              <p:nvPr/>
            </p:nvSpPr>
            <p:spPr bwMode="auto">
              <a:xfrm>
                <a:off x="4038" y="1700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39" name="Freeform 356"/>
              <p:cNvSpPr>
                <a:spLocks/>
              </p:cNvSpPr>
              <p:nvPr/>
            </p:nvSpPr>
            <p:spPr bwMode="auto">
              <a:xfrm>
                <a:off x="4105" y="959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40" name="Freeform 357"/>
              <p:cNvSpPr>
                <a:spLocks/>
              </p:cNvSpPr>
              <p:nvPr/>
            </p:nvSpPr>
            <p:spPr bwMode="auto">
              <a:xfrm>
                <a:off x="4105" y="1027"/>
                <a:ext cx="44" cy="43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41" name="Freeform 358"/>
              <p:cNvSpPr>
                <a:spLocks/>
              </p:cNvSpPr>
              <p:nvPr/>
            </p:nvSpPr>
            <p:spPr bwMode="auto">
              <a:xfrm>
                <a:off x="4105" y="1094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42" name="Freeform 359"/>
              <p:cNvSpPr>
                <a:spLocks/>
              </p:cNvSpPr>
              <p:nvPr/>
            </p:nvSpPr>
            <p:spPr bwMode="auto">
              <a:xfrm>
                <a:off x="4105" y="1363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6"/>
                      <a:pt x="55" y="0"/>
                      <a:pt x="44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2"/>
                      <a:pt x="31" y="85"/>
                      <a:pt x="44" y="85"/>
                    </a:cubicBezTo>
                    <a:cubicBezTo>
                      <a:pt x="55" y="85"/>
                      <a:pt x="65" y="82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43" name="Freeform 360"/>
              <p:cNvSpPr>
                <a:spLocks/>
              </p:cNvSpPr>
              <p:nvPr/>
            </p:nvSpPr>
            <p:spPr bwMode="auto">
              <a:xfrm>
                <a:off x="4172" y="959"/>
                <a:ext cx="45" cy="44"/>
              </a:xfrm>
              <a:custGeom>
                <a:avLst/>
                <a:gdLst>
                  <a:gd name="T0" fmla="*/ 73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44" name="Freeform 361"/>
              <p:cNvSpPr>
                <a:spLocks/>
              </p:cNvSpPr>
              <p:nvPr/>
            </p:nvSpPr>
            <p:spPr bwMode="auto">
              <a:xfrm>
                <a:off x="4172" y="1027"/>
                <a:ext cx="45" cy="43"/>
              </a:xfrm>
              <a:custGeom>
                <a:avLst/>
                <a:gdLst>
                  <a:gd name="T0" fmla="*/ 73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45" name="Freeform 362"/>
              <p:cNvSpPr>
                <a:spLocks/>
              </p:cNvSpPr>
              <p:nvPr/>
            </p:nvSpPr>
            <p:spPr bwMode="auto">
              <a:xfrm>
                <a:off x="4172" y="1094"/>
                <a:ext cx="45" cy="44"/>
              </a:xfrm>
              <a:custGeom>
                <a:avLst/>
                <a:gdLst>
                  <a:gd name="T0" fmla="*/ 73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46" name="Freeform 363"/>
              <p:cNvSpPr>
                <a:spLocks/>
              </p:cNvSpPr>
              <p:nvPr/>
            </p:nvSpPr>
            <p:spPr bwMode="auto">
              <a:xfrm>
                <a:off x="4172" y="1363"/>
                <a:ext cx="45" cy="44"/>
              </a:xfrm>
              <a:custGeom>
                <a:avLst/>
                <a:gdLst>
                  <a:gd name="T0" fmla="*/ 73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6"/>
                      <a:pt x="56" y="0"/>
                      <a:pt x="44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2"/>
                      <a:pt x="31" y="85"/>
                      <a:pt x="44" y="85"/>
                    </a:cubicBezTo>
                    <a:cubicBezTo>
                      <a:pt x="56" y="85"/>
                      <a:pt x="65" y="82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47" name="Freeform 364"/>
              <p:cNvSpPr>
                <a:spLocks/>
              </p:cNvSpPr>
              <p:nvPr/>
            </p:nvSpPr>
            <p:spPr bwMode="auto">
              <a:xfrm>
                <a:off x="4240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48" name="Freeform 365"/>
              <p:cNvSpPr>
                <a:spLocks/>
              </p:cNvSpPr>
              <p:nvPr/>
            </p:nvSpPr>
            <p:spPr bwMode="auto">
              <a:xfrm>
                <a:off x="4240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49" name="Freeform 366"/>
              <p:cNvSpPr>
                <a:spLocks/>
              </p:cNvSpPr>
              <p:nvPr/>
            </p:nvSpPr>
            <p:spPr bwMode="auto">
              <a:xfrm>
                <a:off x="4240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3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3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2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50" name="Freeform 367"/>
              <p:cNvSpPr>
                <a:spLocks/>
              </p:cNvSpPr>
              <p:nvPr/>
            </p:nvSpPr>
            <p:spPr bwMode="auto">
              <a:xfrm>
                <a:off x="4172" y="1566"/>
                <a:ext cx="45" cy="44"/>
              </a:xfrm>
              <a:custGeom>
                <a:avLst/>
                <a:gdLst>
                  <a:gd name="T0" fmla="*/ 73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51" name="Freeform 368"/>
              <p:cNvSpPr>
                <a:spLocks/>
              </p:cNvSpPr>
              <p:nvPr/>
            </p:nvSpPr>
            <p:spPr bwMode="auto">
              <a:xfrm>
                <a:off x="4442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52" name="Freeform 369"/>
              <p:cNvSpPr>
                <a:spLocks/>
              </p:cNvSpPr>
              <p:nvPr/>
            </p:nvSpPr>
            <p:spPr bwMode="auto">
              <a:xfrm>
                <a:off x="4442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53" name="Freeform 370"/>
              <p:cNvSpPr>
                <a:spLocks/>
              </p:cNvSpPr>
              <p:nvPr/>
            </p:nvSpPr>
            <p:spPr bwMode="auto">
              <a:xfrm>
                <a:off x="4510" y="1161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54" name="Freeform 371"/>
              <p:cNvSpPr>
                <a:spLocks/>
              </p:cNvSpPr>
              <p:nvPr/>
            </p:nvSpPr>
            <p:spPr bwMode="auto">
              <a:xfrm>
                <a:off x="4510" y="1229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55" name="Freeform 372"/>
              <p:cNvSpPr>
                <a:spLocks/>
              </p:cNvSpPr>
              <p:nvPr/>
            </p:nvSpPr>
            <p:spPr bwMode="auto">
              <a:xfrm>
                <a:off x="4577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56" name="Freeform 373"/>
              <p:cNvSpPr>
                <a:spLocks/>
              </p:cNvSpPr>
              <p:nvPr/>
            </p:nvSpPr>
            <p:spPr bwMode="auto">
              <a:xfrm>
                <a:off x="4644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57" name="Freeform 374"/>
              <p:cNvSpPr>
                <a:spLocks/>
              </p:cNvSpPr>
              <p:nvPr/>
            </p:nvSpPr>
            <p:spPr bwMode="auto">
              <a:xfrm>
                <a:off x="3970" y="190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58" name="Freeform 375"/>
              <p:cNvSpPr>
                <a:spLocks/>
              </p:cNvSpPr>
              <p:nvPr/>
            </p:nvSpPr>
            <p:spPr bwMode="auto">
              <a:xfrm>
                <a:off x="3970" y="1700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59" name="Freeform 376"/>
              <p:cNvSpPr>
                <a:spLocks/>
              </p:cNvSpPr>
              <p:nvPr/>
            </p:nvSpPr>
            <p:spPr bwMode="auto">
              <a:xfrm>
                <a:off x="4038" y="1633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60" name="Freeform 377"/>
              <p:cNvSpPr>
                <a:spLocks/>
              </p:cNvSpPr>
              <p:nvPr/>
            </p:nvSpPr>
            <p:spPr bwMode="auto">
              <a:xfrm>
                <a:off x="4172" y="1902"/>
                <a:ext cx="45" cy="44"/>
              </a:xfrm>
              <a:custGeom>
                <a:avLst/>
                <a:gdLst>
                  <a:gd name="T0" fmla="*/ 73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61" name="Freeform 378"/>
              <p:cNvSpPr>
                <a:spLocks/>
              </p:cNvSpPr>
              <p:nvPr/>
            </p:nvSpPr>
            <p:spPr bwMode="auto">
              <a:xfrm>
                <a:off x="4308" y="156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62" name="Freeform 379"/>
              <p:cNvSpPr>
                <a:spLocks/>
              </p:cNvSpPr>
              <p:nvPr/>
            </p:nvSpPr>
            <p:spPr bwMode="auto">
              <a:xfrm>
                <a:off x="4577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63" name="Freeform 380"/>
              <p:cNvSpPr>
                <a:spLocks/>
              </p:cNvSpPr>
              <p:nvPr/>
            </p:nvSpPr>
            <p:spPr bwMode="auto">
              <a:xfrm>
                <a:off x="4644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64" name="Freeform 381"/>
              <p:cNvSpPr>
                <a:spLocks/>
              </p:cNvSpPr>
              <p:nvPr/>
            </p:nvSpPr>
            <p:spPr bwMode="auto">
              <a:xfrm>
                <a:off x="4577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65" name="Freeform 382"/>
              <p:cNvSpPr>
                <a:spLocks/>
              </p:cNvSpPr>
              <p:nvPr/>
            </p:nvSpPr>
            <p:spPr bwMode="auto">
              <a:xfrm>
                <a:off x="4644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66" name="Freeform 383"/>
              <p:cNvSpPr>
                <a:spLocks/>
              </p:cNvSpPr>
              <p:nvPr/>
            </p:nvSpPr>
            <p:spPr bwMode="auto">
              <a:xfrm>
                <a:off x="3566" y="1161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67" name="Freeform 384"/>
              <p:cNvSpPr>
                <a:spLocks/>
              </p:cNvSpPr>
              <p:nvPr/>
            </p:nvSpPr>
            <p:spPr bwMode="auto">
              <a:xfrm>
                <a:off x="3634" y="1161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68" name="Freeform 385"/>
              <p:cNvSpPr>
                <a:spLocks/>
              </p:cNvSpPr>
              <p:nvPr/>
            </p:nvSpPr>
            <p:spPr bwMode="auto">
              <a:xfrm>
                <a:off x="3701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69" name="Freeform 386"/>
              <p:cNvSpPr>
                <a:spLocks/>
              </p:cNvSpPr>
              <p:nvPr/>
            </p:nvSpPr>
            <p:spPr bwMode="auto">
              <a:xfrm>
                <a:off x="3768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70" name="Freeform 387"/>
              <p:cNvSpPr>
                <a:spLocks/>
              </p:cNvSpPr>
              <p:nvPr/>
            </p:nvSpPr>
            <p:spPr bwMode="auto">
              <a:xfrm>
                <a:off x="3836" y="1161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71" name="Freeform 388"/>
              <p:cNvSpPr>
                <a:spLocks/>
              </p:cNvSpPr>
              <p:nvPr/>
            </p:nvSpPr>
            <p:spPr bwMode="auto">
              <a:xfrm>
                <a:off x="3903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72" name="Freeform 389"/>
              <p:cNvSpPr>
                <a:spLocks/>
              </p:cNvSpPr>
              <p:nvPr/>
            </p:nvSpPr>
            <p:spPr bwMode="auto">
              <a:xfrm>
                <a:off x="3970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73" name="Freeform 390"/>
              <p:cNvSpPr>
                <a:spLocks/>
              </p:cNvSpPr>
              <p:nvPr/>
            </p:nvSpPr>
            <p:spPr bwMode="auto">
              <a:xfrm>
                <a:off x="4038" y="1161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74" name="Freeform 391"/>
              <p:cNvSpPr>
                <a:spLocks/>
              </p:cNvSpPr>
              <p:nvPr/>
            </p:nvSpPr>
            <p:spPr bwMode="auto">
              <a:xfrm>
                <a:off x="4105" y="1161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75" name="Freeform 392"/>
              <p:cNvSpPr>
                <a:spLocks/>
              </p:cNvSpPr>
              <p:nvPr/>
            </p:nvSpPr>
            <p:spPr bwMode="auto">
              <a:xfrm>
                <a:off x="4172" y="1161"/>
                <a:ext cx="45" cy="44"/>
              </a:xfrm>
              <a:custGeom>
                <a:avLst/>
                <a:gdLst>
                  <a:gd name="T0" fmla="*/ 73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76" name="Freeform 393"/>
              <p:cNvSpPr>
                <a:spLocks/>
              </p:cNvSpPr>
              <p:nvPr/>
            </p:nvSpPr>
            <p:spPr bwMode="auto">
              <a:xfrm>
                <a:off x="4240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77" name="Freeform 394"/>
              <p:cNvSpPr>
                <a:spLocks/>
              </p:cNvSpPr>
              <p:nvPr/>
            </p:nvSpPr>
            <p:spPr bwMode="auto">
              <a:xfrm>
                <a:off x="3566" y="1229"/>
                <a:ext cx="44" cy="43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78" name="Freeform 395"/>
              <p:cNvSpPr>
                <a:spLocks/>
              </p:cNvSpPr>
              <p:nvPr/>
            </p:nvSpPr>
            <p:spPr bwMode="auto">
              <a:xfrm>
                <a:off x="3634" y="1229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79" name="Freeform 396"/>
              <p:cNvSpPr>
                <a:spLocks/>
              </p:cNvSpPr>
              <p:nvPr/>
            </p:nvSpPr>
            <p:spPr bwMode="auto">
              <a:xfrm>
                <a:off x="3701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80" name="Freeform 397"/>
              <p:cNvSpPr>
                <a:spLocks/>
              </p:cNvSpPr>
              <p:nvPr/>
            </p:nvSpPr>
            <p:spPr bwMode="auto">
              <a:xfrm>
                <a:off x="3768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81" name="Freeform 398"/>
              <p:cNvSpPr>
                <a:spLocks/>
              </p:cNvSpPr>
              <p:nvPr/>
            </p:nvSpPr>
            <p:spPr bwMode="auto">
              <a:xfrm>
                <a:off x="3836" y="1229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82" name="Freeform 399"/>
              <p:cNvSpPr>
                <a:spLocks/>
              </p:cNvSpPr>
              <p:nvPr/>
            </p:nvSpPr>
            <p:spPr bwMode="auto">
              <a:xfrm>
                <a:off x="3903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83" name="Freeform 400"/>
              <p:cNvSpPr>
                <a:spLocks/>
              </p:cNvSpPr>
              <p:nvPr/>
            </p:nvSpPr>
            <p:spPr bwMode="auto">
              <a:xfrm>
                <a:off x="3970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84" name="Freeform 401"/>
              <p:cNvSpPr>
                <a:spLocks/>
              </p:cNvSpPr>
              <p:nvPr/>
            </p:nvSpPr>
            <p:spPr bwMode="auto">
              <a:xfrm>
                <a:off x="4038" y="1229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85" name="Freeform 402"/>
              <p:cNvSpPr>
                <a:spLocks/>
              </p:cNvSpPr>
              <p:nvPr/>
            </p:nvSpPr>
            <p:spPr bwMode="auto">
              <a:xfrm>
                <a:off x="4105" y="1229"/>
                <a:ext cx="44" cy="43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86" name="Freeform 403"/>
              <p:cNvSpPr>
                <a:spLocks/>
              </p:cNvSpPr>
              <p:nvPr/>
            </p:nvSpPr>
            <p:spPr bwMode="auto">
              <a:xfrm>
                <a:off x="4172" y="1229"/>
                <a:ext cx="45" cy="43"/>
              </a:xfrm>
              <a:custGeom>
                <a:avLst/>
                <a:gdLst>
                  <a:gd name="T0" fmla="*/ 73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87" name="Freeform 404"/>
              <p:cNvSpPr>
                <a:spLocks/>
              </p:cNvSpPr>
              <p:nvPr/>
            </p:nvSpPr>
            <p:spPr bwMode="auto">
              <a:xfrm>
                <a:off x="4240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88" name="Freeform 405"/>
              <p:cNvSpPr>
                <a:spLocks/>
              </p:cNvSpPr>
              <p:nvPr/>
            </p:nvSpPr>
            <p:spPr bwMode="auto">
              <a:xfrm>
                <a:off x="3566" y="1296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89" name="Freeform 406"/>
              <p:cNvSpPr>
                <a:spLocks/>
              </p:cNvSpPr>
              <p:nvPr/>
            </p:nvSpPr>
            <p:spPr bwMode="auto">
              <a:xfrm>
                <a:off x="3634" y="129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6" name="Group 608"/>
            <p:cNvGrpSpPr>
              <a:grpSpLocks/>
            </p:cNvGrpSpPr>
            <p:nvPr/>
          </p:nvGrpSpPr>
          <p:grpSpPr bwMode="auto">
            <a:xfrm>
              <a:off x="1005" y="622"/>
              <a:ext cx="3750" cy="1931"/>
              <a:chOff x="1005" y="622"/>
              <a:chExt cx="3750" cy="1931"/>
            </a:xfrm>
            <a:grpFill/>
          </p:grpSpPr>
          <p:sp>
            <p:nvSpPr>
              <p:cNvPr id="3090" name="Freeform 408"/>
              <p:cNvSpPr>
                <a:spLocks/>
              </p:cNvSpPr>
              <p:nvPr/>
            </p:nvSpPr>
            <p:spPr bwMode="auto">
              <a:xfrm>
                <a:off x="3701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91" name="Freeform 409"/>
              <p:cNvSpPr>
                <a:spLocks/>
              </p:cNvSpPr>
              <p:nvPr/>
            </p:nvSpPr>
            <p:spPr bwMode="auto">
              <a:xfrm>
                <a:off x="3768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92" name="Freeform 410"/>
              <p:cNvSpPr>
                <a:spLocks/>
              </p:cNvSpPr>
              <p:nvPr/>
            </p:nvSpPr>
            <p:spPr bwMode="auto">
              <a:xfrm>
                <a:off x="3836" y="129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93" name="Freeform 411"/>
              <p:cNvSpPr>
                <a:spLocks/>
              </p:cNvSpPr>
              <p:nvPr/>
            </p:nvSpPr>
            <p:spPr bwMode="auto">
              <a:xfrm>
                <a:off x="3903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94" name="Freeform 412"/>
              <p:cNvSpPr>
                <a:spLocks/>
              </p:cNvSpPr>
              <p:nvPr/>
            </p:nvSpPr>
            <p:spPr bwMode="auto">
              <a:xfrm>
                <a:off x="3970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95" name="Freeform 413"/>
              <p:cNvSpPr>
                <a:spLocks/>
              </p:cNvSpPr>
              <p:nvPr/>
            </p:nvSpPr>
            <p:spPr bwMode="auto">
              <a:xfrm>
                <a:off x="4038" y="129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96" name="Freeform 414"/>
              <p:cNvSpPr>
                <a:spLocks/>
              </p:cNvSpPr>
              <p:nvPr/>
            </p:nvSpPr>
            <p:spPr bwMode="auto">
              <a:xfrm>
                <a:off x="4105" y="1296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97" name="Freeform 415"/>
              <p:cNvSpPr>
                <a:spLocks/>
              </p:cNvSpPr>
              <p:nvPr/>
            </p:nvSpPr>
            <p:spPr bwMode="auto">
              <a:xfrm>
                <a:off x="4172" y="1296"/>
                <a:ext cx="45" cy="44"/>
              </a:xfrm>
              <a:custGeom>
                <a:avLst/>
                <a:gdLst>
                  <a:gd name="T0" fmla="*/ 73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98" name="Freeform 416"/>
              <p:cNvSpPr>
                <a:spLocks/>
              </p:cNvSpPr>
              <p:nvPr/>
            </p:nvSpPr>
            <p:spPr bwMode="auto">
              <a:xfrm>
                <a:off x="4240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99" name="Freeform 417"/>
              <p:cNvSpPr>
                <a:spLocks/>
              </p:cNvSpPr>
              <p:nvPr/>
            </p:nvSpPr>
            <p:spPr bwMode="auto">
              <a:xfrm>
                <a:off x="3566" y="824"/>
                <a:ext cx="44" cy="44"/>
              </a:xfrm>
              <a:custGeom>
                <a:avLst/>
                <a:gdLst>
                  <a:gd name="T0" fmla="*/ 73 w 86"/>
                  <a:gd name="T1" fmla="*/ 14 h 86"/>
                  <a:gd name="T2" fmla="*/ 42 w 86"/>
                  <a:gd name="T3" fmla="*/ 0 h 86"/>
                  <a:gd name="T4" fmla="*/ 14 w 86"/>
                  <a:gd name="T5" fmla="*/ 14 h 86"/>
                  <a:gd name="T6" fmla="*/ 0 w 86"/>
                  <a:gd name="T7" fmla="*/ 42 h 86"/>
                  <a:gd name="T8" fmla="*/ 14 w 86"/>
                  <a:gd name="T9" fmla="*/ 73 h 86"/>
                  <a:gd name="T10" fmla="*/ 42 w 86"/>
                  <a:gd name="T11" fmla="*/ 86 h 86"/>
                  <a:gd name="T12" fmla="*/ 73 w 86"/>
                  <a:gd name="T13" fmla="*/ 73 h 86"/>
                  <a:gd name="T14" fmla="*/ 86 w 86"/>
                  <a:gd name="T15" fmla="*/ 42 h 86"/>
                  <a:gd name="T16" fmla="*/ 73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4"/>
                    </a:moveTo>
                    <a:cubicBezTo>
                      <a:pt x="65" y="6"/>
                      <a:pt x="56" y="0"/>
                      <a:pt x="42" y="0"/>
                    </a:cubicBezTo>
                    <a:cubicBezTo>
                      <a:pt x="32" y="0"/>
                      <a:pt x="21" y="6"/>
                      <a:pt x="14" y="14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5"/>
                      <a:pt x="14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6" y="86"/>
                      <a:pt x="65" y="82"/>
                      <a:pt x="73" y="73"/>
                    </a:cubicBezTo>
                    <a:cubicBezTo>
                      <a:pt x="82" y="65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00" name="Freeform 418"/>
              <p:cNvSpPr>
                <a:spLocks/>
              </p:cNvSpPr>
              <p:nvPr/>
            </p:nvSpPr>
            <p:spPr bwMode="auto">
              <a:xfrm>
                <a:off x="3634" y="824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01" name="Freeform 419"/>
              <p:cNvSpPr>
                <a:spLocks/>
              </p:cNvSpPr>
              <p:nvPr/>
            </p:nvSpPr>
            <p:spPr bwMode="auto">
              <a:xfrm>
                <a:off x="3701" y="824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02" name="Freeform 420"/>
              <p:cNvSpPr>
                <a:spLocks/>
              </p:cNvSpPr>
              <p:nvPr/>
            </p:nvSpPr>
            <p:spPr bwMode="auto">
              <a:xfrm>
                <a:off x="3768" y="824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03" name="Freeform 421"/>
              <p:cNvSpPr>
                <a:spLocks/>
              </p:cNvSpPr>
              <p:nvPr/>
            </p:nvSpPr>
            <p:spPr bwMode="auto">
              <a:xfrm>
                <a:off x="3836" y="824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04" name="Freeform 422"/>
              <p:cNvSpPr>
                <a:spLocks/>
              </p:cNvSpPr>
              <p:nvPr/>
            </p:nvSpPr>
            <p:spPr bwMode="auto">
              <a:xfrm>
                <a:off x="3903" y="824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05" name="Freeform 423"/>
              <p:cNvSpPr>
                <a:spLocks/>
              </p:cNvSpPr>
              <p:nvPr/>
            </p:nvSpPr>
            <p:spPr bwMode="auto">
              <a:xfrm>
                <a:off x="3970" y="824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06" name="Freeform 424"/>
              <p:cNvSpPr>
                <a:spLocks/>
              </p:cNvSpPr>
              <p:nvPr/>
            </p:nvSpPr>
            <p:spPr bwMode="auto">
              <a:xfrm>
                <a:off x="4308" y="824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07" name="Freeform 425"/>
              <p:cNvSpPr>
                <a:spLocks/>
              </p:cNvSpPr>
              <p:nvPr/>
            </p:nvSpPr>
            <p:spPr bwMode="auto">
              <a:xfrm>
                <a:off x="4308" y="892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08" name="Freeform 426"/>
              <p:cNvSpPr>
                <a:spLocks/>
              </p:cNvSpPr>
              <p:nvPr/>
            </p:nvSpPr>
            <p:spPr bwMode="auto">
              <a:xfrm>
                <a:off x="4308" y="959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09" name="Freeform 427"/>
              <p:cNvSpPr>
                <a:spLocks/>
              </p:cNvSpPr>
              <p:nvPr/>
            </p:nvSpPr>
            <p:spPr bwMode="auto">
              <a:xfrm>
                <a:off x="4375" y="824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10" name="Freeform 428"/>
              <p:cNvSpPr>
                <a:spLocks/>
              </p:cNvSpPr>
              <p:nvPr/>
            </p:nvSpPr>
            <p:spPr bwMode="auto">
              <a:xfrm>
                <a:off x="4375" y="89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11" name="Freeform 429"/>
              <p:cNvSpPr>
                <a:spLocks/>
              </p:cNvSpPr>
              <p:nvPr/>
            </p:nvSpPr>
            <p:spPr bwMode="auto">
              <a:xfrm>
                <a:off x="4375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12" name="Freeform 430"/>
              <p:cNvSpPr>
                <a:spLocks/>
              </p:cNvSpPr>
              <p:nvPr/>
            </p:nvSpPr>
            <p:spPr bwMode="auto">
              <a:xfrm>
                <a:off x="4442" y="89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13" name="Freeform 431"/>
              <p:cNvSpPr>
                <a:spLocks/>
              </p:cNvSpPr>
              <p:nvPr/>
            </p:nvSpPr>
            <p:spPr bwMode="auto">
              <a:xfrm>
                <a:off x="4442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14" name="Freeform 432"/>
              <p:cNvSpPr>
                <a:spLocks/>
              </p:cNvSpPr>
              <p:nvPr/>
            </p:nvSpPr>
            <p:spPr bwMode="auto">
              <a:xfrm>
                <a:off x="4308" y="1027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15" name="Freeform 433"/>
              <p:cNvSpPr>
                <a:spLocks/>
              </p:cNvSpPr>
              <p:nvPr/>
            </p:nvSpPr>
            <p:spPr bwMode="auto">
              <a:xfrm>
                <a:off x="4308" y="1094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16" name="Freeform 434"/>
              <p:cNvSpPr>
                <a:spLocks/>
              </p:cNvSpPr>
              <p:nvPr/>
            </p:nvSpPr>
            <p:spPr bwMode="auto">
              <a:xfrm>
                <a:off x="4375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17" name="Freeform 435"/>
              <p:cNvSpPr>
                <a:spLocks/>
              </p:cNvSpPr>
              <p:nvPr/>
            </p:nvSpPr>
            <p:spPr bwMode="auto">
              <a:xfrm>
                <a:off x="4375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18" name="Freeform 436"/>
              <p:cNvSpPr>
                <a:spLocks/>
              </p:cNvSpPr>
              <p:nvPr/>
            </p:nvSpPr>
            <p:spPr bwMode="auto">
              <a:xfrm>
                <a:off x="4442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19" name="Freeform 437"/>
              <p:cNvSpPr>
                <a:spLocks/>
              </p:cNvSpPr>
              <p:nvPr/>
            </p:nvSpPr>
            <p:spPr bwMode="auto">
              <a:xfrm>
                <a:off x="4442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20" name="Freeform 438"/>
              <p:cNvSpPr>
                <a:spLocks/>
              </p:cNvSpPr>
              <p:nvPr/>
            </p:nvSpPr>
            <p:spPr bwMode="auto">
              <a:xfrm>
                <a:off x="4308" y="1161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21" name="Freeform 439"/>
              <p:cNvSpPr>
                <a:spLocks/>
              </p:cNvSpPr>
              <p:nvPr/>
            </p:nvSpPr>
            <p:spPr bwMode="auto">
              <a:xfrm>
                <a:off x="4375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22" name="Freeform 440"/>
              <p:cNvSpPr>
                <a:spLocks/>
              </p:cNvSpPr>
              <p:nvPr/>
            </p:nvSpPr>
            <p:spPr bwMode="auto">
              <a:xfrm>
                <a:off x="4510" y="959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23" name="Freeform 441"/>
              <p:cNvSpPr>
                <a:spLocks/>
              </p:cNvSpPr>
              <p:nvPr/>
            </p:nvSpPr>
            <p:spPr bwMode="auto">
              <a:xfrm>
                <a:off x="4510" y="1027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24" name="Freeform 442"/>
              <p:cNvSpPr>
                <a:spLocks/>
              </p:cNvSpPr>
              <p:nvPr/>
            </p:nvSpPr>
            <p:spPr bwMode="auto">
              <a:xfrm>
                <a:off x="4510" y="1094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25" name="Freeform 443"/>
              <p:cNvSpPr>
                <a:spLocks/>
              </p:cNvSpPr>
              <p:nvPr/>
            </p:nvSpPr>
            <p:spPr bwMode="auto">
              <a:xfrm>
                <a:off x="4105" y="892"/>
                <a:ext cx="44" cy="44"/>
              </a:xfrm>
              <a:custGeom>
                <a:avLst/>
                <a:gdLst>
                  <a:gd name="T0" fmla="*/ 72 w 86"/>
                  <a:gd name="T1" fmla="*/ 14 h 86"/>
                  <a:gd name="T2" fmla="*/ 44 w 86"/>
                  <a:gd name="T3" fmla="*/ 0 h 86"/>
                  <a:gd name="T4" fmla="*/ 13 w 86"/>
                  <a:gd name="T5" fmla="*/ 14 h 86"/>
                  <a:gd name="T6" fmla="*/ 0 w 86"/>
                  <a:gd name="T7" fmla="*/ 42 h 86"/>
                  <a:gd name="T8" fmla="*/ 13 w 86"/>
                  <a:gd name="T9" fmla="*/ 73 h 86"/>
                  <a:gd name="T10" fmla="*/ 44 w 86"/>
                  <a:gd name="T11" fmla="*/ 86 h 86"/>
                  <a:gd name="T12" fmla="*/ 72 w 86"/>
                  <a:gd name="T13" fmla="*/ 73 h 86"/>
                  <a:gd name="T14" fmla="*/ 86 w 86"/>
                  <a:gd name="T15" fmla="*/ 42 h 86"/>
                  <a:gd name="T16" fmla="*/ 72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2" y="14"/>
                    </a:moveTo>
                    <a:cubicBezTo>
                      <a:pt x="65" y="6"/>
                      <a:pt x="55" y="0"/>
                      <a:pt x="44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1" y="86"/>
                      <a:pt x="44" y="86"/>
                    </a:cubicBezTo>
                    <a:cubicBezTo>
                      <a:pt x="55" y="86"/>
                      <a:pt x="65" y="82"/>
                      <a:pt x="72" y="73"/>
                    </a:cubicBezTo>
                    <a:cubicBezTo>
                      <a:pt x="82" y="65"/>
                      <a:pt x="86" y="56"/>
                      <a:pt x="86" y="42"/>
                    </a:cubicBezTo>
                    <a:cubicBezTo>
                      <a:pt x="86" y="32"/>
                      <a:pt x="82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26" name="Freeform 444"/>
              <p:cNvSpPr>
                <a:spLocks/>
              </p:cNvSpPr>
              <p:nvPr/>
            </p:nvSpPr>
            <p:spPr bwMode="auto">
              <a:xfrm>
                <a:off x="4172" y="824"/>
                <a:ext cx="45" cy="44"/>
              </a:xfrm>
              <a:custGeom>
                <a:avLst/>
                <a:gdLst>
                  <a:gd name="T0" fmla="*/ 73 w 86"/>
                  <a:gd name="T1" fmla="*/ 14 h 86"/>
                  <a:gd name="T2" fmla="*/ 44 w 86"/>
                  <a:gd name="T3" fmla="*/ 0 h 86"/>
                  <a:gd name="T4" fmla="*/ 13 w 86"/>
                  <a:gd name="T5" fmla="*/ 14 h 86"/>
                  <a:gd name="T6" fmla="*/ 0 w 86"/>
                  <a:gd name="T7" fmla="*/ 42 h 86"/>
                  <a:gd name="T8" fmla="*/ 13 w 86"/>
                  <a:gd name="T9" fmla="*/ 73 h 86"/>
                  <a:gd name="T10" fmla="*/ 44 w 86"/>
                  <a:gd name="T11" fmla="*/ 86 h 86"/>
                  <a:gd name="T12" fmla="*/ 73 w 86"/>
                  <a:gd name="T13" fmla="*/ 73 h 86"/>
                  <a:gd name="T14" fmla="*/ 86 w 86"/>
                  <a:gd name="T15" fmla="*/ 42 h 86"/>
                  <a:gd name="T16" fmla="*/ 73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4"/>
                    </a:moveTo>
                    <a:cubicBezTo>
                      <a:pt x="65" y="6"/>
                      <a:pt x="56" y="0"/>
                      <a:pt x="44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3"/>
                    </a:cubicBezTo>
                    <a:cubicBezTo>
                      <a:pt x="21" y="82"/>
                      <a:pt x="31" y="86"/>
                      <a:pt x="44" y="86"/>
                    </a:cubicBezTo>
                    <a:cubicBezTo>
                      <a:pt x="56" y="86"/>
                      <a:pt x="65" y="82"/>
                      <a:pt x="73" y="73"/>
                    </a:cubicBezTo>
                    <a:cubicBezTo>
                      <a:pt x="82" y="65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27" name="Freeform 445"/>
              <p:cNvSpPr>
                <a:spLocks/>
              </p:cNvSpPr>
              <p:nvPr/>
            </p:nvSpPr>
            <p:spPr bwMode="auto">
              <a:xfrm>
                <a:off x="4172" y="892"/>
                <a:ext cx="45" cy="44"/>
              </a:xfrm>
              <a:custGeom>
                <a:avLst/>
                <a:gdLst>
                  <a:gd name="T0" fmla="*/ 73 w 86"/>
                  <a:gd name="T1" fmla="*/ 14 h 86"/>
                  <a:gd name="T2" fmla="*/ 44 w 86"/>
                  <a:gd name="T3" fmla="*/ 0 h 86"/>
                  <a:gd name="T4" fmla="*/ 13 w 86"/>
                  <a:gd name="T5" fmla="*/ 14 h 86"/>
                  <a:gd name="T6" fmla="*/ 0 w 86"/>
                  <a:gd name="T7" fmla="*/ 42 h 86"/>
                  <a:gd name="T8" fmla="*/ 13 w 86"/>
                  <a:gd name="T9" fmla="*/ 73 h 86"/>
                  <a:gd name="T10" fmla="*/ 44 w 86"/>
                  <a:gd name="T11" fmla="*/ 86 h 86"/>
                  <a:gd name="T12" fmla="*/ 73 w 86"/>
                  <a:gd name="T13" fmla="*/ 73 h 86"/>
                  <a:gd name="T14" fmla="*/ 86 w 86"/>
                  <a:gd name="T15" fmla="*/ 42 h 86"/>
                  <a:gd name="T16" fmla="*/ 73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4"/>
                    </a:moveTo>
                    <a:cubicBezTo>
                      <a:pt x="65" y="6"/>
                      <a:pt x="56" y="0"/>
                      <a:pt x="44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1" y="86"/>
                      <a:pt x="44" y="86"/>
                    </a:cubicBezTo>
                    <a:cubicBezTo>
                      <a:pt x="56" y="86"/>
                      <a:pt x="65" y="82"/>
                      <a:pt x="73" y="73"/>
                    </a:cubicBezTo>
                    <a:cubicBezTo>
                      <a:pt x="82" y="65"/>
                      <a:pt x="86" y="56"/>
                      <a:pt x="86" y="42"/>
                    </a:cubicBezTo>
                    <a:cubicBezTo>
                      <a:pt x="86" y="32"/>
                      <a:pt x="82" y="21"/>
                      <a:pt x="7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28" name="Freeform 446"/>
              <p:cNvSpPr>
                <a:spLocks/>
              </p:cNvSpPr>
              <p:nvPr/>
            </p:nvSpPr>
            <p:spPr bwMode="auto">
              <a:xfrm>
                <a:off x="4105" y="824"/>
                <a:ext cx="44" cy="44"/>
              </a:xfrm>
              <a:custGeom>
                <a:avLst/>
                <a:gdLst>
                  <a:gd name="T0" fmla="*/ 72 w 86"/>
                  <a:gd name="T1" fmla="*/ 14 h 86"/>
                  <a:gd name="T2" fmla="*/ 44 w 86"/>
                  <a:gd name="T3" fmla="*/ 0 h 86"/>
                  <a:gd name="T4" fmla="*/ 13 w 86"/>
                  <a:gd name="T5" fmla="*/ 14 h 86"/>
                  <a:gd name="T6" fmla="*/ 0 w 86"/>
                  <a:gd name="T7" fmla="*/ 42 h 86"/>
                  <a:gd name="T8" fmla="*/ 13 w 86"/>
                  <a:gd name="T9" fmla="*/ 73 h 86"/>
                  <a:gd name="T10" fmla="*/ 44 w 86"/>
                  <a:gd name="T11" fmla="*/ 86 h 86"/>
                  <a:gd name="T12" fmla="*/ 72 w 86"/>
                  <a:gd name="T13" fmla="*/ 73 h 86"/>
                  <a:gd name="T14" fmla="*/ 86 w 86"/>
                  <a:gd name="T15" fmla="*/ 42 h 86"/>
                  <a:gd name="T16" fmla="*/ 72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2" y="14"/>
                    </a:moveTo>
                    <a:cubicBezTo>
                      <a:pt x="65" y="6"/>
                      <a:pt x="55" y="0"/>
                      <a:pt x="44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3"/>
                    </a:cubicBezTo>
                    <a:cubicBezTo>
                      <a:pt x="21" y="82"/>
                      <a:pt x="31" y="86"/>
                      <a:pt x="44" y="86"/>
                    </a:cubicBezTo>
                    <a:cubicBezTo>
                      <a:pt x="55" y="86"/>
                      <a:pt x="65" y="82"/>
                      <a:pt x="72" y="73"/>
                    </a:cubicBezTo>
                    <a:cubicBezTo>
                      <a:pt x="82" y="65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29" name="Freeform 447"/>
              <p:cNvSpPr>
                <a:spLocks/>
              </p:cNvSpPr>
              <p:nvPr/>
            </p:nvSpPr>
            <p:spPr bwMode="auto">
              <a:xfrm>
                <a:off x="4240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30" name="Freeform 448"/>
              <p:cNvSpPr>
                <a:spLocks/>
              </p:cNvSpPr>
              <p:nvPr/>
            </p:nvSpPr>
            <p:spPr bwMode="auto">
              <a:xfrm>
                <a:off x="4240" y="89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31" name="Freeform 449"/>
              <p:cNvSpPr>
                <a:spLocks/>
              </p:cNvSpPr>
              <p:nvPr/>
            </p:nvSpPr>
            <p:spPr bwMode="auto">
              <a:xfrm>
                <a:off x="3768" y="75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2"/>
                    </a:cubicBezTo>
                    <a:cubicBezTo>
                      <a:pt x="21" y="82"/>
                      <a:pt x="30" y="85"/>
                      <a:pt x="43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32" name="Freeform 450"/>
              <p:cNvSpPr>
                <a:spLocks/>
              </p:cNvSpPr>
              <p:nvPr/>
            </p:nvSpPr>
            <p:spPr bwMode="auto">
              <a:xfrm>
                <a:off x="3836" y="690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33" name="Freeform 451"/>
              <p:cNvSpPr>
                <a:spLocks/>
              </p:cNvSpPr>
              <p:nvPr/>
            </p:nvSpPr>
            <p:spPr bwMode="auto">
              <a:xfrm>
                <a:off x="4105" y="1431"/>
                <a:ext cx="44" cy="44"/>
              </a:xfrm>
              <a:custGeom>
                <a:avLst/>
                <a:gdLst>
                  <a:gd name="T0" fmla="*/ 72 w 86"/>
                  <a:gd name="T1" fmla="*/ 13 h 86"/>
                  <a:gd name="T2" fmla="*/ 44 w 86"/>
                  <a:gd name="T3" fmla="*/ 0 h 86"/>
                  <a:gd name="T4" fmla="*/ 13 w 86"/>
                  <a:gd name="T5" fmla="*/ 13 h 86"/>
                  <a:gd name="T6" fmla="*/ 0 w 86"/>
                  <a:gd name="T7" fmla="*/ 42 h 86"/>
                  <a:gd name="T8" fmla="*/ 13 w 86"/>
                  <a:gd name="T9" fmla="*/ 72 h 86"/>
                  <a:gd name="T10" fmla="*/ 44 w 86"/>
                  <a:gd name="T11" fmla="*/ 86 h 86"/>
                  <a:gd name="T12" fmla="*/ 72 w 86"/>
                  <a:gd name="T13" fmla="*/ 72 h 86"/>
                  <a:gd name="T14" fmla="*/ 86 w 86"/>
                  <a:gd name="T15" fmla="*/ 42 h 86"/>
                  <a:gd name="T16" fmla="*/ 72 w 86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2" y="13"/>
                    </a:moveTo>
                    <a:cubicBezTo>
                      <a:pt x="65" y="6"/>
                      <a:pt x="55" y="0"/>
                      <a:pt x="44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2"/>
                    </a:cubicBezTo>
                    <a:cubicBezTo>
                      <a:pt x="21" y="82"/>
                      <a:pt x="31" y="86"/>
                      <a:pt x="44" y="86"/>
                    </a:cubicBezTo>
                    <a:cubicBezTo>
                      <a:pt x="55" y="86"/>
                      <a:pt x="65" y="82"/>
                      <a:pt x="72" y="72"/>
                    </a:cubicBezTo>
                    <a:cubicBezTo>
                      <a:pt x="82" y="65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34" name="Freeform 452"/>
              <p:cNvSpPr>
                <a:spLocks/>
              </p:cNvSpPr>
              <p:nvPr/>
            </p:nvSpPr>
            <p:spPr bwMode="auto">
              <a:xfrm>
                <a:off x="4105" y="1498"/>
                <a:ext cx="44" cy="44"/>
              </a:xfrm>
              <a:custGeom>
                <a:avLst/>
                <a:gdLst>
                  <a:gd name="T0" fmla="*/ 72 w 86"/>
                  <a:gd name="T1" fmla="*/ 14 h 86"/>
                  <a:gd name="T2" fmla="*/ 44 w 86"/>
                  <a:gd name="T3" fmla="*/ 0 h 86"/>
                  <a:gd name="T4" fmla="*/ 13 w 86"/>
                  <a:gd name="T5" fmla="*/ 14 h 86"/>
                  <a:gd name="T6" fmla="*/ 0 w 86"/>
                  <a:gd name="T7" fmla="*/ 42 h 86"/>
                  <a:gd name="T8" fmla="*/ 13 w 86"/>
                  <a:gd name="T9" fmla="*/ 73 h 86"/>
                  <a:gd name="T10" fmla="*/ 44 w 86"/>
                  <a:gd name="T11" fmla="*/ 86 h 86"/>
                  <a:gd name="T12" fmla="*/ 72 w 86"/>
                  <a:gd name="T13" fmla="*/ 73 h 86"/>
                  <a:gd name="T14" fmla="*/ 86 w 86"/>
                  <a:gd name="T15" fmla="*/ 42 h 86"/>
                  <a:gd name="T16" fmla="*/ 72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2" y="14"/>
                    </a:moveTo>
                    <a:cubicBezTo>
                      <a:pt x="65" y="6"/>
                      <a:pt x="55" y="0"/>
                      <a:pt x="44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1" y="86"/>
                      <a:pt x="44" y="86"/>
                    </a:cubicBezTo>
                    <a:cubicBezTo>
                      <a:pt x="55" y="86"/>
                      <a:pt x="65" y="82"/>
                      <a:pt x="72" y="73"/>
                    </a:cubicBezTo>
                    <a:cubicBezTo>
                      <a:pt x="82" y="65"/>
                      <a:pt x="86" y="56"/>
                      <a:pt x="86" y="42"/>
                    </a:cubicBezTo>
                    <a:cubicBezTo>
                      <a:pt x="86" y="32"/>
                      <a:pt x="82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35" name="Freeform 453"/>
              <p:cNvSpPr>
                <a:spLocks/>
              </p:cNvSpPr>
              <p:nvPr/>
            </p:nvSpPr>
            <p:spPr bwMode="auto">
              <a:xfrm>
                <a:off x="4172" y="1431"/>
                <a:ext cx="45" cy="44"/>
              </a:xfrm>
              <a:custGeom>
                <a:avLst/>
                <a:gdLst>
                  <a:gd name="T0" fmla="*/ 73 w 86"/>
                  <a:gd name="T1" fmla="*/ 13 h 86"/>
                  <a:gd name="T2" fmla="*/ 44 w 86"/>
                  <a:gd name="T3" fmla="*/ 0 h 86"/>
                  <a:gd name="T4" fmla="*/ 13 w 86"/>
                  <a:gd name="T5" fmla="*/ 13 h 86"/>
                  <a:gd name="T6" fmla="*/ 0 w 86"/>
                  <a:gd name="T7" fmla="*/ 42 h 86"/>
                  <a:gd name="T8" fmla="*/ 13 w 86"/>
                  <a:gd name="T9" fmla="*/ 72 h 86"/>
                  <a:gd name="T10" fmla="*/ 44 w 86"/>
                  <a:gd name="T11" fmla="*/ 86 h 86"/>
                  <a:gd name="T12" fmla="*/ 73 w 86"/>
                  <a:gd name="T13" fmla="*/ 72 h 86"/>
                  <a:gd name="T14" fmla="*/ 86 w 86"/>
                  <a:gd name="T15" fmla="*/ 42 h 86"/>
                  <a:gd name="T16" fmla="*/ 73 w 86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3"/>
                    </a:moveTo>
                    <a:cubicBezTo>
                      <a:pt x="65" y="6"/>
                      <a:pt x="56" y="0"/>
                      <a:pt x="44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2"/>
                    </a:cubicBezTo>
                    <a:cubicBezTo>
                      <a:pt x="21" y="82"/>
                      <a:pt x="31" y="86"/>
                      <a:pt x="44" y="86"/>
                    </a:cubicBezTo>
                    <a:cubicBezTo>
                      <a:pt x="56" y="86"/>
                      <a:pt x="65" y="82"/>
                      <a:pt x="73" y="72"/>
                    </a:cubicBezTo>
                    <a:cubicBezTo>
                      <a:pt x="82" y="65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36" name="Freeform 454"/>
              <p:cNvSpPr>
                <a:spLocks/>
              </p:cNvSpPr>
              <p:nvPr/>
            </p:nvSpPr>
            <p:spPr bwMode="auto">
              <a:xfrm>
                <a:off x="4172" y="1498"/>
                <a:ext cx="45" cy="44"/>
              </a:xfrm>
              <a:custGeom>
                <a:avLst/>
                <a:gdLst>
                  <a:gd name="T0" fmla="*/ 73 w 86"/>
                  <a:gd name="T1" fmla="*/ 14 h 86"/>
                  <a:gd name="T2" fmla="*/ 44 w 86"/>
                  <a:gd name="T3" fmla="*/ 0 h 86"/>
                  <a:gd name="T4" fmla="*/ 13 w 86"/>
                  <a:gd name="T5" fmla="*/ 14 h 86"/>
                  <a:gd name="T6" fmla="*/ 0 w 86"/>
                  <a:gd name="T7" fmla="*/ 42 h 86"/>
                  <a:gd name="T8" fmla="*/ 13 w 86"/>
                  <a:gd name="T9" fmla="*/ 73 h 86"/>
                  <a:gd name="T10" fmla="*/ 44 w 86"/>
                  <a:gd name="T11" fmla="*/ 86 h 86"/>
                  <a:gd name="T12" fmla="*/ 73 w 86"/>
                  <a:gd name="T13" fmla="*/ 73 h 86"/>
                  <a:gd name="T14" fmla="*/ 86 w 86"/>
                  <a:gd name="T15" fmla="*/ 42 h 86"/>
                  <a:gd name="T16" fmla="*/ 73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4"/>
                    </a:moveTo>
                    <a:cubicBezTo>
                      <a:pt x="65" y="6"/>
                      <a:pt x="56" y="0"/>
                      <a:pt x="44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1" y="86"/>
                      <a:pt x="44" y="86"/>
                    </a:cubicBezTo>
                    <a:cubicBezTo>
                      <a:pt x="56" y="86"/>
                      <a:pt x="65" y="82"/>
                      <a:pt x="73" y="73"/>
                    </a:cubicBezTo>
                    <a:cubicBezTo>
                      <a:pt x="82" y="65"/>
                      <a:pt x="86" y="56"/>
                      <a:pt x="86" y="42"/>
                    </a:cubicBezTo>
                    <a:cubicBezTo>
                      <a:pt x="86" y="32"/>
                      <a:pt x="82" y="21"/>
                      <a:pt x="7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37" name="Freeform 455"/>
              <p:cNvSpPr>
                <a:spLocks/>
              </p:cNvSpPr>
              <p:nvPr/>
            </p:nvSpPr>
            <p:spPr bwMode="auto">
              <a:xfrm>
                <a:off x="4240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2"/>
                      <a:pt x="30" y="85"/>
                      <a:pt x="43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38" name="Freeform 456"/>
              <p:cNvSpPr>
                <a:spLocks/>
              </p:cNvSpPr>
              <p:nvPr/>
            </p:nvSpPr>
            <p:spPr bwMode="auto">
              <a:xfrm>
                <a:off x="4375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6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39" name="Freeform 457"/>
              <p:cNvSpPr>
                <a:spLocks/>
              </p:cNvSpPr>
              <p:nvPr/>
            </p:nvSpPr>
            <p:spPr bwMode="auto">
              <a:xfrm>
                <a:off x="4375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3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3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5"/>
                      <a:pt x="13" y="72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40" name="Freeform 458"/>
              <p:cNvSpPr>
                <a:spLocks/>
              </p:cNvSpPr>
              <p:nvPr/>
            </p:nvSpPr>
            <p:spPr bwMode="auto">
              <a:xfrm>
                <a:off x="4105" y="1902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41" name="Freeform 459"/>
              <p:cNvSpPr>
                <a:spLocks/>
              </p:cNvSpPr>
              <p:nvPr/>
            </p:nvSpPr>
            <p:spPr bwMode="auto">
              <a:xfrm>
                <a:off x="4105" y="1700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42" name="Freeform 460"/>
              <p:cNvSpPr>
                <a:spLocks/>
              </p:cNvSpPr>
              <p:nvPr/>
            </p:nvSpPr>
            <p:spPr bwMode="auto">
              <a:xfrm>
                <a:off x="4105" y="1633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43" name="Freeform 461"/>
              <p:cNvSpPr>
                <a:spLocks/>
              </p:cNvSpPr>
              <p:nvPr/>
            </p:nvSpPr>
            <p:spPr bwMode="auto">
              <a:xfrm>
                <a:off x="3498" y="959"/>
                <a:ext cx="45" cy="44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44" name="Freeform 462"/>
              <p:cNvSpPr>
                <a:spLocks/>
              </p:cNvSpPr>
              <p:nvPr/>
            </p:nvSpPr>
            <p:spPr bwMode="auto">
              <a:xfrm>
                <a:off x="3498" y="1027"/>
                <a:ext cx="45" cy="43"/>
              </a:xfrm>
              <a:custGeom>
                <a:avLst/>
                <a:gdLst>
                  <a:gd name="T0" fmla="*/ 72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45" name="Freeform 463"/>
              <p:cNvSpPr>
                <a:spLocks/>
              </p:cNvSpPr>
              <p:nvPr/>
            </p:nvSpPr>
            <p:spPr bwMode="auto">
              <a:xfrm>
                <a:off x="4105" y="2240"/>
                <a:ext cx="44" cy="43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3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46" name="Freeform 464"/>
              <p:cNvSpPr>
                <a:spLocks/>
              </p:cNvSpPr>
              <p:nvPr/>
            </p:nvSpPr>
            <p:spPr bwMode="auto">
              <a:xfrm>
                <a:off x="4105" y="2307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3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47" name="Freeform 465"/>
              <p:cNvSpPr>
                <a:spLocks/>
              </p:cNvSpPr>
              <p:nvPr/>
            </p:nvSpPr>
            <p:spPr bwMode="auto">
              <a:xfrm>
                <a:off x="4172" y="2172"/>
                <a:ext cx="45" cy="44"/>
              </a:xfrm>
              <a:custGeom>
                <a:avLst/>
                <a:gdLst>
                  <a:gd name="T0" fmla="*/ 73 w 86"/>
                  <a:gd name="T1" fmla="*/ 14 h 86"/>
                  <a:gd name="T2" fmla="*/ 44 w 86"/>
                  <a:gd name="T3" fmla="*/ 0 h 86"/>
                  <a:gd name="T4" fmla="*/ 13 w 86"/>
                  <a:gd name="T5" fmla="*/ 14 h 86"/>
                  <a:gd name="T6" fmla="*/ 0 w 86"/>
                  <a:gd name="T7" fmla="*/ 42 h 86"/>
                  <a:gd name="T8" fmla="*/ 13 w 86"/>
                  <a:gd name="T9" fmla="*/ 73 h 86"/>
                  <a:gd name="T10" fmla="*/ 44 w 86"/>
                  <a:gd name="T11" fmla="*/ 86 h 86"/>
                  <a:gd name="T12" fmla="*/ 73 w 86"/>
                  <a:gd name="T13" fmla="*/ 73 h 86"/>
                  <a:gd name="T14" fmla="*/ 86 w 86"/>
                  <a:gd name="T15" fmla="*/ 42 h 86"/>
                  <a:gd name="T16" fmla="*/ 73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4"/>
                    </a:moveTo>
                    <a:cubicBezTo>
                      <a:pt x="65" y="6"/>
                      <a:pt x="56" y="0"/>
                      <a:pt x="44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5"/>
                      <a:pt x="13" y="73"/>
                    </a:cubicBezTo>
                    <a:cubicBezTo>
                      <a:pt x="21" y="82"/>
                      <a:pt x="31" y="86"/>
                      <a:pt x="44" y="86"/>
                    </a:cubicBezTo>
                    <a:cubicBezTo>
                      <a:pt x="56" y="86"/>
                      <a:pt x="65" y="82"/>
                      <a:pt x="73" y="73"/>
                    </a:cubicBezTo>
                    <a:cubicBezTo>
                      <a:pt x="82" y="65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48" name="Freeform 466"/>
              <p:cNvSpPr>
                <a:spLocks/>
              </p:cNvSpPr>
              <p:nvPr/>
            </p:nvSpPr>
            <p:spPr bwMode="auto">
              <a:xfrm>
                <a:off x="4172" y="2240"/>
                <a:ext cx="45" cy="43"/>
              </a:xfrm>
              <a:custGeom>
                <a:avLst/>
                <a:gdLst>
                  <a:gd name="T0" fmla="*/ 73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3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49" name="Freeform 467"/>
              <p:cNvSpPr>
                <a:spLocks/>
              </p:cNvSpPr>
              <p:nvPr/>
            </p:nvSpPr>
            <p:spPr bwMode="auto">
              <a:xfrm>
                <a:off x="4240" y="217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50" name="Freeform 468"/>
              <p:cNvSpPr>
                <a:spLocks/>
              </p:cNvSpPr>
              <p:nvPr/>
            </p:nvSpPr>
            <p:spPr bwMode="auto">
              <a:xfrm>
                <a:off x="4240" y="224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51" name="Freeform 469"/>
              <p:cNvSpPr>
                <a:spLocks/>
              </p:cNvSpPr>
              <p:nvPr/>
            </p:nvSpPr>
            <p:spPr bwMode="auto">
              <a:xfrm>
                <a:off x="4240" y="230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52" name="Freeform 470"/>
              <p:cNvSpPr>
                <a:spLocks/>
              </p:cNvSpPr>
              <p:nvPr/>
            </p:nvSpPr>
            <p:spPr bwMode="auto">
              <a:xfrm>
                <a:off x="4375" y="224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53" name="Freeform 471"/>
              <p:cNvSpPr>
                <a:spLocks/>
              </p:cNvSpPr>
              <p:nvPr/>
            </p:nvSpPr>
            <p:spPr bwMode="auto">
              <a:xfrm>
                <a:off x="4375" y="230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54" name="Freeform 472"/>
              <p:cNvSpPr>
                <a:spLocks/>
              </p:cNvSpPr>
              <p:nvPr/>
            </p:nvSpPr>
            <p:spPr bwMode="auto">
              <a:xfrm>
                <a:off x="4375" y="237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55" name="Freeform 473"/>
              <p:cNvSpPr>
                <a:spLocks/>
              </p:cNvSpPr>
              <p:nvPr/>
            </p:nvSpPr>
            <p:spPr bwMode="auto">
              <a:xfrm>
                <a:off x="4644" y="2442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56" name="Freeform 474"/>
              <p:cNvSpPr>
                <a:spLocks/>
              </p:cNvSpPr>
              <p:nvPr/>
            </p:nvSpPr>
            <p:spPr bwMode="auto">
              <a:xfrm>
                <a:off x="4712" y="2374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2" y="64"/>
                      <a:pt x="85" y="54"/>
                      <a:pt x="85" y="42"/>
                    </a:cubicBezTo>
                    <a:cubicBezTo>
                      <a:pt x="85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57" name="Freeform 475"/>
              <p:cNvSpPr>
                <a:spLocks/>
              </p:cNvSpPr>
              <p:nvPr/>
            </p:nvSpPr>
            <p:spPr bwMode="auto">
              <a:xfrm>
                <a:off x="4442" y="230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58" name="Freeform 476"/>
              <p:cNvSpPr>
                <a:spLocks/>
              </p:cNvSpPr>
              <p:nvPr/>
            </p:nvSpPr>
            <p:spPr bwMode="auto">
              <a:xfrm>
                <a:off x="4442" y="217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59" name="Freeform 477"/>
              <p:cNvSpPr>
                <a:spLocks/>
              </p:cNvSpPr>
              <p:nvPr/>
            </p:nvSpPr>
            <p:spPr bwMode="auto">
              <a:xfrm>
                <a:off x="4105" y="2172"/>
                <a:ext cx="44" cy="44"/>
              </a:xfrm>
              <a:custGeom>
                <a:avLst/>
                <a:gdLst>
                  <a:gd name="T0" fmla="*/ 72 w 86"/>
                  <a:gd name="T1" fmla="*/ 14 h 86"/>
                  <a:gd name="T2" fmla="*/ 44 w 86"/>
                  <a:gd name="T3" fmla="*/ 0 h 86"/>
                  <a:gd name="T4" fmla="*/ 13 w 86"/>
                  <a:gd name="T5" fmla="*/ 14 h 86"/>
                  <a:gd name="T6" fmla="*/ 0 w 86"/>
                  <a:gd name="T7" fmla="*/ 42 h 86"/>
                  <a:gd name="T8" fmla="*/ 13 w 86"/>
                  <a:gd name="T9" fmla="*/ 73 h 86"/>
                  <a:gd name="T10" fmla="*/ 44 w 86"/>
                  <a:gd name="T11" fmla="*/ 86 h 86"/>
                  <a:gd name="T12" fmla="*/ 72 w 86"/>
                  <a:gd name="T13" fmla="*/ 73 h 86"/>
                  <a:gd name="T14" fmla="*/ 86 w 86"/>
                  <a:gd name="T15" fmla="*/ 42 h 86"/>
                  <a:gd name="T16" fmla="*/ 72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2" y="14"/>
                    </a:moveTo>
                    <a:cubicBezTo>
                      <a:pt x="65" y="6"/>
                      <a:pt x="55" y="0"/>
                      <a:pt x="44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5"/>
                      <a:pt x="13" y="73"/>
                    </a:cubicBezTo>
                    <a:cubicBezTo>
                      <a:pt x="21" y="82"/>
                      <a:pt x="31" y="86"/>
                      <a:pt x="44" y="86"/>
                    </a:cubicBezTo>
                    <a:cubicBezTo>
                      <a:pt x="55" y="86"/>
                      <a:pt x="65" y="82"/>
                      <a:pt x="72" y="73"/>
                    </a:cubicBezTo>
                    <a:cubicBezTo>
                      <a:pt x="82" y="65"/>
                      <a:pt x="86" y="54"/>
                      <a:pt x="86" y="42"/>
                    </a:cubicBezTo>
                    <a:cubicBezTo>
                      <a:pt x="86" y="32"/>
                      <a:pt x="82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60" name="Freeform 478"/>
              <p:cNvSpPr>
                <a:spLocks/>
              </p:cNvSpPr>
              <p:nvPr/>
            </p:nvSpPr>
            <p:spPr bwMode="auto">
              <a:xfrm>
                <a:off x="4038" y="2307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61" name="Freeform 479"/>
              <p:cNvSpPr>
                <a:spLocks/>
              </p:cNvSpPr>
              <p:nvPr/>
            </p:nvSpPr>
            <p:spPr bwMode="auto">
              <a:xfrm>
                <a:off x="4172" y="2307"/>
                <a:ext cx="45" cy="44"/>
              </a:xfrm>
              <a:custGeom>
                <a:avLst/>
                <a:gdLst>
                  <a:gd name="T0" fmla="*/ 73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6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6" y="85"/>
                      <a:pt x="65" y="81"/>
                      <a:pt x="73" y="72"/>
                    </a:cubicBezTo>
                    <a:cubicBezTo>
                      <a:pt x="82" y="64"/>
                      <a:pt x="86" y="53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62" name="Freeform 480"/>
              <p:cNvSpPr>
                <a:spLocks/>
              </p:cNvSpPr>
              <p:nvPr/>
            </p:nvSpPr>
            <p:spPr bwMode="auto">
              <a:xfrm>
                <a:off x="4442" y="237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63" name="Freeform 481"/>
              <p:cNvSpPr>
                <a:spLocks/>
              </p:cNvSpPr>
              <p:nvPr/>
            </p:nvSpPr>
            <p:spPr bwMode="auto">
              <a:xfrm>
                <a:off x="4375" y="2442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64" name="Freeform 482"/>
              <p:cNvSpPr>
                <a:spLocks/>
              </p:cNvSpPr>
              <p:nvPr/>
            </p:nvSpPr>
            <p:spPr bwMode="auto">
              <a:xfrm>
                <a:off x="4644" y="250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65" name="Freeform 483"/>
              <p:cNvSpPr>
                <a:spLocks/>
              </p:cNvSpPr>
              <p:nvPr/>
            </p:nvSpPr>
            <p:spPr bwMode="auto">
              <a:xfrm>
                <a:off x="4510" y="2307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66" name="Freeform 484"/>
              <p:cNvSpPr>
                <a:spLocks/>
              </p:cNvSpPr>
              <p:nvPr/>
            </p:nvSpPr>
            <p:spPr bwMode="auto">
              <a:xfrm>
                <a:off x="4038" y="2240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67" name="Freeform 485"/>
              <p:cNvSpPr>
                <a:spLocks/>
              </p:cNvSpPr>
              <p:nvPr/>
            </p:nvSpPr>
            <p:spPr bwMode="auto">
              <a:xfrm>
                <a:off x="4308" y="2240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68" name="Freeform 486"/>
              <p:cNvSpPr>
                <a:spLocks/>
              </p:cNvSpPr>
              <p:nvPr/>
            </p:nvSpPr>
            <p:spPr bwMode="auto">
              <a:xfrm>
                <a:off x="4308" y="2307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69" name="Freeform 487"/>
              <p:cNvSpPr>
                <a:spLocks/>
              </p:cNvSpPr>
              <p:nvPr/>
            </p:nvSpPr>
            <p:spPr bwMode="auto">
              <a:xfrm>
                <a:off x="4442" y="224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70" name="Freeform 488"/>
              <p:cNvSpPr>
                <a:spLocks/>
              </p:cNvSpPr>
              <p:nvPr/>
            </p:nvSpPr>
            <p:spPr bwMode="auto">
              <a:xfrm>
                <a:off x="4510" y="2240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3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3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71" name="Freeform 489"/>
              <p:cNvSpPr>
                <a:spLocks/>
              </p:cNvSpPr>
              <p:nvPr/>
            </p:nvSpPr>
            <p:spPr bwMode="auto">
              <a:xfrm>
                <a:off x="4105" y="2374"/>
                <a:ext cx="44" cy="44"/>
              </a:xfrm>
              <a:custGeom>
                <a:avLst/>
                <a:gdLst>
                  <a:gd name="T0" fmla="*/ 72 w 86"/>
                  <a:gd name="T1" fmla="*/ 13 h 85"/>
                  <a:gd name="T2" fmla="*/ 44 w 86"/>
                  <a:gd name="T3" fmla="*/ 0 h 85"/>
                  <a:gd name="T4" fmla="*/ 13 w 86"/>
                  <a:gd name="T5" fmla="*/ 13 h 85"/>
                  <a:gd name="T6" fmla="*/ 0 w 86"/>
                  <a:gd name="T7" fmla="*/ 42 h 85"/>
                  <a:gd name="T8" fmla="*/ 13 w 86"/>
                  <a:gd name="T9" fmla="*/ 72 h 85"/>
                  <a:gd name="T10" fmla="*/ 44 w 86"/>
                  <a:gd name="T11" fmla="*/ 85 h 85"/>
                  <a:gd name="T12" fmla="*/ 72 w 86"/>
                  <a:gd name="T13" fmla="*/ 72 h 85"/>
                  <a:gd name="T14" fmla="*/ 86 w 86"/>
                  <a:gd name="T15" fmla="*/ 42 h 85"/>
                  <a:gd name="T16" fmla="*/ 72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2" y="13"/>
                    </a:moveTo>
                    <a:cubicBezTo>
                      <a:pt x="65" y="5"/>
                      <a:pt x="55" y="0"/>
                      <a:pt x="44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1" y="85"/>
                      <a:pt x="44" y="85"/>
                    </a:cubicBezTo>
                    <a:cubicBezTo>
                      <a:pt x="55" y="85"/>
                      <a:pt x="65" y="81"/>
                      <a:pt x="72" y="72"/>
                    </a:cubicBezTo>
                    <a:cubicBezTo>
                      <a:pt x="82" y="64"/>
                      <a:pt x="86" y="54"/>
                      <a:pt x="86" y="42"/>
                    </a:cubicBezTo>
                    <a:cubicBezTo>
                      <a:pt x="86" y="31"/>
                      <a:pt x="82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72" name="Freeform 490"/>
              <p:cNvSpPr>
                <a:spLocks/>
              </p:cNvSpPr>
              <p:nvPr/>
            </p:nvSpPr>
            <p:spPr bwMode="auto">
              <a:xfrm>
                <a:off x="4038" y="2374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4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4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4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4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73" name="Freeform 491"/>
              <p:cNvSpPr>
                <a:spLocks/>
              </p:cNvSpPr>
              <p:nvPr/>
            </p:nvSpPr>
            <p:spPr bwMode="auto">
              <a:xfrm>
                <a:off x="4308" y="2374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74" name="Freeform 492"/>
              <p:cNvSpPr>
                <a:spLocks/>
              </p:cNvSpPr>
              <p:nvPr/>
            </p:nvSpPr>
            <p:spPr bwMode="auto">
              <a:xfrm>
                <a:off x="4308" y="2442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75" name="Freeform 493"/>
              <p:cNvSpPr>
                <a:spLocks/>
              </p:cNvSpPr>
              <p:nvPr/>
            </p:nvSpPr>
            <p:spPr bwMode="auto">
              <a:xfrm>
                <a:off x="4240" y="2104"/>
                <a:ext cx="44" cy="45"/>
              </a:xfrm>
              <a:custGeom>
                <a:avLst/>
                <a:gdLst>
                  <a:gd name="T0" fmla="*/ 72 w 85"/>
                  <a:gd name="T1" fmla="*/ 13 h 86"/>
                  <a:gd name="T2" fmla="*/ 43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3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5"/>
                      <a:pt x="13" y="72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76" name="Freeform 494"/>
              <p:cNvSpPr>
                <a:spLocks/>
              </p:cNvSpPr>
              <p:nvPr/>
            </p:nvSpPr>
            <p:spPr bwMode="auto">
              <a:xfrm>
                <a:off x="4308" y="2104"/>
                <a:ext cx="43" cy="45"/>
              </a:xfrm>
              <a:custGeom>
                <a:avLst/>
                <a:gdLst>
                  <a:gd name="T0" fmla="*/ 72 w 85"/>
                  <a:gd name="T1" fmla="*/ 13 h 86"/>
                  <a:gd name="T2" fmla="*/ 43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3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5"/>
                      <a:pt x="13" y="72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77" name="Freeform 495"/>
              <p:cNvSpPr>
                <a:spLocks/>
              </p:cNvSpPr>
              <p:nvPr/>
            </p:nvSpPr>
            <p:spPr bwMode="auto">
              <a:xfrm>
                <a:off x="4308" y="2172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78" name="Freeform 496"/>
              <p:cNvSpPr>
                <a:spLocks/>
              </p:cNvSpPr>
              <p:nvPr/>
            </p:nvSpPr>
            <p:spPr bwMode="auto">
              <a:xfrm>
                <a:off x="4442" y="2104"/>
                <a:ext cx="44" cy="45"/>
              </a:xfrm>
              <a:custGeom>
                <a:avLst/>
                <a:gdLst>
                  <a:gd name="T0" fmla="*/ 72 w 85"/>
                  <a:gd name="T1" fmla="*/ 13 h 86"/>
                  <a:gd name="T2" fmla="*/ 43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3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5"/>
                      <a:pt x="13" y="72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79" name="Freeform 497"/>
              <p:cNvSpPr>
                <a:spLocks/>
              </p:cNvSpPr>
              <p:nvPr/>
            </p:nvSpPr>
            <p:spPr bwMode="auto">
              <a:xfrm>
                <a:off x="4510" y="2172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80" name="Freeform 498"/>
              <p:cNvSpPr>
                <a:spLocks/>
              </p:cNvSpPr>
              <p:nvPr/>
            </p:nvSpPr>
            <p:spPr bwMode="auto">
              <a:xfrm>
                <a:off x="4442" y="197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81" name="Freeform 499"/>
              <p:cNvSpPr>
                <a:spLocks/>
              </p:cNvSpPr>
              <p:nvPr/>
            </p:nvSpPr>
            <p:spPr bwMode="auto">
              <a:xfrm>
                <a:off x="4375" y="190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82" name="Freeform 500"/>
              <p:cNvSpPr>
                <a:spLocks/>
              </p:cNvSpPr>
              <p:nvPr/>
            </p:nvSpPr>
            <p:spPr bwMode="auto">
              <a:xfrm>
                <a:off x="4375" y="217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3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3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5" y="0"/>
                      <a:pt x="43" y="0"/>
                    </a:cubicBezTo>
                    <a:cubicBezTo>
                      <a:pt x="30" y="0"/>
                      <a:pt x="21" y="6"/>
                      <a:pt x="13" y="14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5"/>
                      <a:pt x="13" y="73"/>
                    </a:cubicBezTo>
                    <a:cubicBezTo>
                      <a:pt x="21" y="82"/>
                      <a:pt x="30" y="86"/>
                      <a:pt x="43" y="86"/>
                    </a:cubicBezTo>
                    <a:cubicBezTo>
                      <a:pt x="55" y="86"/>
                      <a:pt x="64" y="82"/>
                      <a:pt x="72" y="73"/>
                    </a:cubicBezTo>
                    <a:cubicBezTo>
                      <a:pt x="81" y="65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83" name="Freeform 501"/>
              <p:cNvSpPr>
                <a:spLocks/>
              </p:cNvSpPr>
              <p:nvPr/>
            </p:nvSpPr>
            <p:spPr bwMode="auto">
              <a:xfrm>
                <a:off x="4442" y="203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2"/>
                      <a:pt x="30" y="85"/>
                      <a:pt x="43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84" name="Freeform 502"/>
              <p:cNvSpPr>
                <a:spLocks/>
              </p:cNvSpPr>
              <p:nvPr/>
            </p:nvSpPr>
            <p:spPr bwMode="auto">
              <a:xfrm>
                <a:off x="4510" y="1970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2"/>
                      <a:pt x="0" y="42"/>
                    </a:cubicBezTo>
                    <a:cubicBezTo>
                      <a:pt x="0" y="54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4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85" name="Freeform 503"/>
              <p:cNvSpPr>
                <a:spLocks/>
              </p:cNvSpPr>
              <p:nvPr/>
            </p:nvSpPr>
            <p:spPr bwMode="auto">
              <a:xfrm>
                <a:off x="1611" y="757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6"/>
                      <a:pt x="54" y="0"/>
                      <a:pt x="42" y="0"/>
                    </a:cubicBezTo>
                    <a:cubicBezTo>
                      <a:pt x="32" y="0"/>
                      <a:pt x="21" y="6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5"/>
                      <a:pt x="14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4" y="85"/>
                      <a:pt x="65" y="82"/>
                      <a:pt x="73" y="72"/>
                    </a:cubicBezTo>
                    <a:cubicBezTo>
                      <a:pt x="82" y="65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86" name="Freeform 504"/>
              <p:cNvSpPr>
                <a:spLocks/>
              </p:cNvSpPr>
              <p:nvPr/>
            </p:nvSpPr>
            <p:spPr bwMode="auto">
              <a:xfrm>
                <a:off x="1611" y="824"/>
                <a:ext cx="44" cy="44"/>
              </a:xfrm>
              <a:custGeom>
                <a:avLst/>
                <a:gdLst>
                  <a:gd name="T0" fmla="*/ 73 w 86"/>
                  <a:gd name="T1" fmla="*/ 14 h 86"/>
                  <a:gd name="T2" fmla="*/ 42 w 86"/>
                  <a:gd name="T3" fmla="*/ 0 h 86"/>
                  <a:gd name="T4" fmla="*/ 14 w 86"/>
                  <a:gd name="T5" fmla="*/ 14 h 86"/>
                  <a:gd name="T6" fmla="*/ 0 w 86"/>
                  <a:gd name="T7" fmla="*/ 42 h 86"/>
                  <a:gd name="T8" fmla="*/ 14 w 86"/>
                  <a:gd name="T9" fmla="*/ 73 h 86"/>
                  <a:gd name="T10" fmla="*/ 42 w 86"/>
                  <a:gd name="T11" fmla="*/ 86 h 86"/>
                  <a:gd name="T12" fmla="*/ 73 w 86"/>
                  <a:gd name="T13" fmla="*/ 73 h 86"/>
                  <a:gd name="T14" fmla="*/ 86 w 86"/>
                  <a:gd name="T15" fmla="*/ 42 h 86"/>
                  <a:gd name="T16" fmla="*/ 73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4"/>
                    </a:moveTo>
                    <a:cubicBezTo>
                      <a:pt x="65" y="6"/>
                      <a:pt x="54" y="0"/>
                      <a:pt x="42" y="0"/>
                    </a:cubicBezTo>
                    <a:cubicBezTo>
                      <a:pt x="32" y="0"/>
                      <a:pt x="21" y="6"/>
                      <a:pt x="14" y="14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5"/>
                      <a:pt x="14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4" y="86"/>
                      <a:pt x="65" y="82"/>
                      <a:pt x="73" y="73"/>
                    </a:cubicBezTo>
                    <a:cubicBezTo>
                      <a:pt x="82" y="65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87" name="Freeform 505"/>
              <p:cNvSpPr>
                <a:spLocks/>
              </p:cNvSpPr>
              <p:nvPr/>
            </p:nvSpPr>
            <p:spPr bwMode="auto">
              <a:xfrm>
                <a:off x="1611" y="892"/>
                <a:ext cx="44" cy="44"/>
              </a:xfrm>
              <a:custGeom>
                <a:avLst/>
                <a:gdLst>
                  <a:gd name="T0" fmla="*/ 73 w 86"/>
                  <a:gd name="T1" fmla="*/ 14 h 86"/>
                  <a:gd name="T2" fmla="*/ 42 w 86"/>
                  <a:gd name="T3" fmla="*/ 0 h 86"/>
                  <a:gd name="T4" fmla="*/ 14 w 86"/>
                  <a:gd name="T5" fmla="*/ 14 h 86"/>
                  <a:gd name="T6" fmla="*/ 0 w 86"/>
                  <a:gd name="T7" fmla="*/ 42 h 86"/>
                  <a:gd name="T8" fmla="*/ 14 w 86"/>
                  <a:gd name="T9" fmla="*/ 73 h 86"/>
                  <a:gd name="T10" fmla="*/ 42 w 86"/>
                  <a:gd name="T11" fmla="*/ 86 h 86"/>
                  <a:gd name="T12" fmla="*/ 73 w 86"/>
                  <a:gd name="T13" fmla="*/ 73 h 86"/>
                  <a:gd name="T14" fmla="*/ 86 w 86"/>
                  <a:gd name="T15" fmla="*/ 42 h 86"/>
                  <a:gd name="T16" fmla="*/ 73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4"/>
                    </a:moveTo>
                    <a:cubicBezTo>
                      <a:pt x="65" y="6"/>
                      <a:pt x="54" y="0"/>
                      <a:pt x="42" y="0"/>
                    </a:cubicBezTo>
                    <a:cubicBezTo>
                      <a:pt x="32" y="0"/>
                      <a:pt x="21" y="6"/>
                      <a:pt x="14" y="14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6"/>
                      <a:pt x="6" y="65"/>
                      <a:pt x="14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4" y="86"/>
                      <a:pt x="65" y="82"/>
                      <a:pt x="73" y="73"/>
                    </a:cubicBezTo>
                    <a:cubicBezTo>
                      <a:pt x="82" y="65"/>
                      <a:pt x="86" y="56"/>
                      <a:pt x="86" y="42"/>
                    </a:cubicBezTo>
                    <a:cubicBezTo>
                      <a:pt x="86" y="32"/>
                      <a:pt x="82" y="21"/>
                      <a:pt x="7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88" name="Freeform 506"/>
              <p:cNvSpPr>
                <a:spLocks/>
              </p:cNvSpPr>
              <p:nvPr/>
            </p:nvSpPr>
            <p:spPr bwMode="auto">
              <a:xfrm>
                <a:off x="1611" y="959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89" name="Freeform 507"/>
              <p:cNvSpPr>
                <a:spLocks/>
              </p:cNvSpPr>
              <p:nvPr/>
            </p:nvSpPr>
            <p:spPr bwMode="auto">
              <a:xfrm>
                <a:off x="1611" y="1027"/>
                <a:ext cx="44" cy="43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90" name="Freeform 508"/>
              <p:cNvSpPr>
                <a:spLocks/>
              </p:cNvSpPr>
              <p:nvPr/>
            </p:nvSpPr>
            <p:spPr bwMode="auto">
              <a:xfrm>
                <a:off x="1611" y="1094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91" name="Freeform 509"/>
              <p:cNvSpPr>
                <a:spLocks/>
              </p:cNvSpPr>
              <p:nvPr/>
            </p:nvSpPr>
            <p:spPr bwMode="auto">
              <a:xfrm>
                <a:off x="1611" y="1161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92" name="Freeform 510"/>
              <p:cNvSpPr>
                <a:spLocks/>
              </p:cNvSpPr>
              <p:nvPr/>
            </p:nvSpPr>
            <p:spPr bwMode="auto">
              <a:xfrm>
                <a:off x="1611" y="1229"/>
                <a:ext cx="44" cy="43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93" name="Freeform 511"/>
              <p:cNvSpPr>
                <a:spLocks/>
              </p:cNvSpPr>
              <p:nvPr/>
            </p:nvSpPr>
            <p:spPr bwMode="auto">
              <a:xfrm>
                <a:off x="1611" y="1296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94" name="Freeform 512"/>
              <p:cNvSpPr>
                <a:spLocks/>
              </p:cNvSpPr>
              <p:nvPr/>
            </p:nvSpPr>
            <p:spPr bwMode="auto">
              <a:xfrm>
                <a:off x="1611" y="1363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6"/>
                      <a:pt x="54" y="0"/>
                      <a:pt x="42" y="0"/>
                    </a:cubicBezTo>
                    <a:cubicBezTo>
                      <a:pt x="32" y="0"/>
                      <a:pt x="21" y="6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4" y="85"/>
                      <a:pt x="65" y="82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95" name="Freeform 513"/>
              <p:cNvSpPr>
                <a:spLocks/>
              </p:cNvSpPr>
              <p:nvPr/>
            </p:nvSpPr>
            <p:spPr bwMode="auto">
              <a:xfrm>
                <a:off x="1611" y="1431"/>
                <a:ext cx="44" cy="44"/>
              </a:xfrm>
              <a:custGeom>
                <a:avLst/>
                <a:gdLst>
                  <a:gd name="T0" fmla="*/ 73 w 86"/>
                  <a:gd name="T1" fmla="*/ 13 h 86"/>
                  <a:gd name="T2" fmla="*/ 42 w 86"/>
                  <a:gd name="T3" fmla="*/ 0 h 86"/>
                  <a:gd name="T4" fmla="*/ 14 w 86"/>
                  <a:gd name="T5" fmla="*/ 13 h 86"/>
                  <a:gd name="T6" fmla="*/ 0 w 86"/>
                  <a:gd name="T7" fmla="*/ 42 h 86"/>
                  <a:gd name="T8" fmla="*/ 14 w 86"/>
                  <a:gd name="T9" fmla="*/ 72 h 86"/>
                  <a:gd name="T10" fmla="*/ 42 w 86"/>
                  <a:gd name="T11" fmla="*/ 86 h 86"/>
                  <a:gd name="T12" fmla="*/ 73 w 86"/>
                  <a:gd name="T13" fmla="*/ 72 h 86"/>
                  <a:gd name="T14" fmla="*/ 86 w 86"/>
                  <a:gd name="T15" fmla="*/ 42 h 86"/>
                  <a:gd name="T16" fmla="*/ 73 w 86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3"/>
                    </a:moveTo>
                    <a:cubicBezTo>
                      <a:pt x="65" y="6"/>
                      <a:pt x="54" y="0"/>
                      <a:pt x="42" y="0"/>
                    </a:cubicBezTo>
                    <a:cubicBezTo>
                      <a:pt x="32" y="0"/>
                      <a:pt x="21" y="6"/>
                      <a:pt x="14" y="13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5"/>
                      <a:pt x="6" y="65"/>
                      <a:pt x="14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4" y="86"/>
                      <a:pt x="65" y="82"/>
                      <a:pt x="73" y="72"/>
                    </a:cubicBezTo>
                    <a:cubicBezTo>
                      <a:pt x="82" y="65"/>
                      <a:pt x="86" y="55"/>
                      <a:pt x="86" y="42"/>
                    </a:cubicBezTo>
                    <a:cubicBezTo>
                      <a:pt x="86" y="32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96" name="Freeform 514"/>
              <p:cNvSpPr>
                <a:spLocks/>
              </p:cNvSpPr>
              <p:nvPr/>
            </p:nvSpPr>
            <p:spPr bwMode="auto">
              <a:xfrm>
                <a:off x="1611" y="1498"/>
                <a:ext cx="44" cy="44"/>
              </a:xfrm>
              <a:custGeom>
                <a:avLst/>
                <a:gdLst>
                  <a:gd name="T0" fmla="*/ 73 w 86"/>
                  <a:gd name="T1" fmla="*/ 14 h 86"/>
                  <a:gd name="T2" fmla="*/ 42 w 86"/>
                  <a:gd name="T3" fmla="*/ 0 h 86"/>
                  <a:gd name="T4" fmla="*/ 14 w 86"/>
                  <a:gd name="T5" fmla="*/ 14 h 86"/>
                  <a:gd name="T6" fmla="*/ 0 w 86"/>
                  <a:gd name="T7" fmla="*/ 42 h 86"/>
                  <a:gd name="T8" fmla="*/ 14 w 86"/>
                  <a:gd name="T9" fmla="*/ 73 h 86"/>
                  <a:gd name="T10" fmla="*/ 42 w 86"/>
                  <a:gd name="T11" fmla="*/ 86 h 86"/>
                  <a:gd name="T12" fmla="*/ 73 w 86"/>
                  <a:gd name="T13" fmla="*/ 73 h 86"/>
                  <a:gd name="T14" fmla="*/ 86 w 86"/>
                  <a:gd name="T15" fmla="*/ 42 h 86"/>
                  <a:gd name="T16" fmla="*/ 73 w 86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73" y="14"/>
                    </a:moveTo>
                    <a:cubicBezTo>
                      <a:pt x="65" y="6"/>
                      <a:pt x="54" y="0"/>
                      <a:pt x="42" y="0"/>
                    </a:cubicBezTo>
                    <a:cubicBezTo>
                      <a:pt x="32" y="0"/>
                      <a:pt x="21" y="6"/>
                      <a:pt x="14" y="14"/>
                    </a:cubicBezTo>
                    <a:cubicBezTo>
                      <a:pt x="6" y="21"/>
                      <a:pt x="0" y="32"/>
                      <a:pt x="0" y="42"/>
                    </a:cubicBezTo>
                    <a:cubicBezTo>
                      <a:pt x="0" y="56"/>
                      <a:pt x="6" y="65"/>
                      <a:pt x="14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4" y="86"/>
                      <a:pt x="65" y="82"/>
                      <a:pt x="73" y="73"/>
                    </a:cubicBezTo>
                    <a:cubicBezTo>
                      <a:pt x="82" y="65"/>
                      <a:pt x="86" y="56"/>
                      <a:pt x="86" y="42"/>
                    </a:cubicBezTo>
                    <a:cubicBezTo>
                      <a:pt x="86" y="32"/>
                      <a:pt x="82" y="21"/>
                      <a:pt x="7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97" name="Freeform 515"/>
              <p:cNvSpPr>
                <a:spLocks/>
              </p:cNvSpPr>
              <p:nvPr/>
            </p:nvSpPr>
            <p:spPr bwMode="auto">
              <a:xfrm>
                <a:off x="1611" y="1566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98" name="Freeform 516"/>
              <p:cNvSpPr>
                <a:spLocks/>
              </p:cNvSpPr>
              <p:nvPr/>
            </p:nvSpPr>
            <p:spPr bwMode="auto">
              <a:xfrm>
                <a:off x="1611" y="1633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99" name="Freeform 517"/>
              <p:cNvSpPr>
                <a:spLocks/>
              </p:cNvSpPr>
              <p:nvPr/>
            </p:nvSpPr>
            <p:spPr bwMode="auto">
              <a:xfrm>
                <a:off x="1611" y="1700"/>
                <a:ext cx="44" cy="44"/>
              </a:xfrm>
              <a:custGeom>
                <a:avLst/>
                <a:gdLst>
                  <a:gd name="T0" fmla="*/ 73 w 86"/>
                  <a:gd name="T1" fmla="*/ 13 h 85"/>
                  <a:gd name="T2" fmla="*/ 42 w 86"/>
                  <a:gd name="T3" fmla="*/ 0 h 85"/>
                  <a:gd name="T4" fmla="*/ 14 w 86"/>
                  <a:gd name="T5" fmla="*/ 13 h 85"/>
                  <a:gd name="T6" fmla="*/ 0 w 86"/>
                  <a:gd name="T7" fmla="*/ 42 h 85"/>
                  <a:gd name="T8" fmla="*/ 14 w 86"/>
                  <a:gd name="T9" fmla="*/ 72 h 85"/>
                  <a:gd name="T10" fmla="*/ 42 w 86"/>
                  <a:gd name="T11" fmla="*/ 85 h 85"/>
                  <a:gd name="T12" fmla="*/ 73 w 86"/>
                  <a:gd name="T13" fmla="*/ 72 h 85"/>
                  <a:gd name="T14" fmla="*/ 86 w 86"/>
                  <a:gd name="T15" fmla="*/ 42 h 85"/>
                  <a:gd name="T16" fmla="*/ 73 w 86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5">
                    <a:moveTo>
                      <a:pt x="73" y="13"/>
                    </a:moveTo>
                    <a:cubicBezTo>
                      <a:pt x="65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4" y="13"/>
                    </a:cubicBezTo>
                    <a:cubicBezTo>
                      <a:pt x="6" y="21"/>
                      <a:pt x="0" y="31"/>
                      <a:pt x="0" y="42"/>
                    </a:cubicBezTo>
                    <a:cubicBezTo>
                      <a:pt x="0" y="55"/>
                      <a:pt x="6" y="64"/>
                      <a:pt x="14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5" y="81"/>
                      <a:pt x="73" y="72"/>
                    </a:cubicBezTo>
                    <a:cubicBezTo>
                      <a:pt x="82" y="64"/>
                      <a:pt x="86" y="55"/>
                      <a:pt x="86" y="42"/>
                    </a:cubicBezTo>
                    <a:cubicBezTo>
                      <a:pt x="86" y="31"/>
                      <a:pt x="82" y="21"/>
                      <a:pt x="7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00" name="Freeform 518"/>
              <p:cNvSpPr>
                <a:spLocks/>
              </p:cNvSpPr>
              <p:nvPr/>
            </p:nvSpPr>
            <p:spPr bwMode="auto">
              <a:xfrm>
                <a:off x="1679" y="75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1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1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3" y="0"/>
                      <a:pt x="41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5"/>
                      <a:pt x="41" y="85"/>
                    </a:cubicBezTo>
                    <a:cubicBezTo>
                      <a:pt x="53" y="85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01" name="Freeform 519"/>
              <p:cNvSpPr>
                <a:spLocks/>
              </p:cNvSpPr>
              <p:nvPr/>
            </p:nvSpPr>
            <p:spPr bwMode="auto">
              <a:xfrm>
                <a:off x="1679" y="824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1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1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3" y="0"/>
                      <a:pt x="41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1" y="86"/>
                    </a:cubicBezTo>
                    <a:cubicBezTo>
                      <a:pt x="53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02" name="Freeform 520"/>
              <p:cNvSpPr>
                <a:spLocks/>
              </p:cNvSpPr>
              <p:nvPr/>
            </p:nvSpPr>
            <p:spPr bwMode="auto">
              <a:xfrm>
                <a:off x="1679" y="89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1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1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3" y="0"/>
                      <a:pt x="41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1" y="86"/>
                    </a:cubicBezTo>
                    <a:cubicBezTo>
                      <a:pt x="53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03" name="Freeform 521"/>
              <p:cNvSpPr>
                <a:spLocks/>
              </p:cNvSpPr>
              <p:nvPr/>
            </p:nvSpPr>
            <p:spPr bwMode="auto">
              <a:xfrm>
                <a:off x="1679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1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1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1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1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04" name="Freeform 522"/>
              <p:cNvSpPr>
                <a:spLocks/>
              </p:cNvSpPr>
              <p:nvPr/>
            </p:nvSpPr>
            <p:spPr bwMode="auto">
              <a:xfrm>
                <a:off x="1679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1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1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1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1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05" name="Freeform 523"/>
              <p:cNvSpPr>
                <a:spLocks/>
              </p:cNvSpPr>
              <p:nvPr/>
            </p:nvSpPr>
            <p:spPr bwMode="auto">
              <a:xfrm>
                <a:off x="1679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1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1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1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1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06" name="Freeform 524"/>
              <p:cNvSpPr>
                <a:spLocks/>
              </p:cNvSpPr>
              <p:nvPr/>
            </p:nvSpPr>
            <p:spPr bwMode="auto">
              <a:xfrm>
                <a:off x="1679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1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1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1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1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07" name="Freeform 525"/>
              <p:cNvSpPr>
                <a:spLocks/>
              </p:cNvSpPr>
              <p:nvPr/>
            </p:nvSpPr>
            <p:spPr bwMode="auto">
              <a:xfrm>
                <a:off x="1679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1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1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1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1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08" name="Freeform 526"/>
              <p:cNvSpPr>
                <a:spLocks/>
              </p:cNvSpPr>
              <p:nvPr/>
            </p:nvSpPr>
            <p:spPr bwMode="auto">
              <a:xfrm>
                <a:off x="1679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1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1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1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1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09" name="Freeform 527"/>
              <p:cNvSpPr>
                <a:spLocks/>
              </p:cNvSpPr>
              <p:nvPr/>
            </p:nvSpPr>
            <p:spPr bwMode="auto">
              <a:xfrm>
                <a:off x="1679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1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1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3" y="0"/>
                      <a:pt x="41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1" y="85"/>
                    </a:cubicBezTo>
                    <a:cubicBezTo>
                      <a:pt x="53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10" name="Freeform 528"/>
              <p:cNvSpPr>
                <a:spLocks/>
              </p:cNvSpPr>
              <p:nvPr/>
            </p:nvSpPr>
            <p:spPr bwMode="auto">
              <a:xfrm>
                <a:off x="1679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1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1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3" y="0"/>
                      <a:pt x="41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1" y="86"/>
                    </a:cubicBezTo>
                    <a:cubicBezTo>
                      <a:pt x="53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11" name="Freeform 529"/>
              <p:cNvSpPr>
                <a:spLocks/>
              </p:cNvSpPr>
              <p:nvPr/>
            </p:nvSpPr>
            <p:spPr bwMode="auto">
              <a:xfrm>
                <a:off x="1679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1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1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3" y="0"/>
                      <a:pt x="41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1" y="86"/>
                    </a:cubicBezTo>
                    <a:cubicBezTo>
                      <a:pt x="53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12" name="Freeform 530"/>
              <p:cNvSpPr>
                <a:spLocks/>
              </p:cNvSpPr>
              <p:nvPr/>
            </p:nvSpPr>
            <p:spPr bwMode="auto">
              <a:xfrm>
                <a:off x="1679" y="156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1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1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1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1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13" name="Freeform 531"/>
              <p:cNvSpPr>
                <a:spLocks/>
              </p:cNvSpPr>
              <p:nvPr/>
            </p:nvSpPr>
            <p:spPr bwMode="auto">
              <a:xfrm>
                <a:off x="1679" y="163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1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1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1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1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14" name="Freeform 532"/>
              <p:cNvSpPr>
                <a:spLocks/>
              </p:cNvSpPr>
              <p:nvPr/>
            </p:nvSpPr>
            <p:spPr bwMode="auto">
              <a:xfrm>
                <a:off x="1679" y="1700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1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1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1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1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15" name="Freeform 533"/>
              <p:cNvSpPr>
                <a:spLocks/>
              </p:cNvSpPr>
              <p:nvPr/>
            </p:nvSpPr>
            <p:spPr bwMode="auto">
              <a:xfrm>
                <a:off x="1746" y="75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3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3" y="85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16" name="Freeform 534"/>
              <p:cNvSpPr>
                <a:spLocks/>
              </p:cNvSpPr>
              <p:nvPr/>
            </p:nvSpPr>
            <p:spPr bwMode="auto">
              <a:xfrm>
                <a:off x="1746" y="824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3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3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17" name="Freeform 535"/>
              <p:cNvSpPr>
                <a:spLocks/>
              </p:cNvSpPr>
              <p:nvPr/>
            </p:nvSpPr>
            <p:spPr bwMode="auto">
              <a:xfrm>
                <a:off x="1746" y="89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3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3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18" name="Freeform 536"/>
              <p:cNvSpPr>
                <a:spLocks/>
              </p:cNvSpPr>
              <p:nvPr/>
            </p:nvSpPr>
            <p:spPr bwMode="auto">
              <a:xfrm>
                <a:off x="1746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19" name="Freeform 537"/>
              <p:cNvSpPr>
                <a:spLocks/>
              </p:cNvSpPr>
              <p:nvPr/>
            </p:nvSpPr>
            <p:spPr bwMode="auto">
              <a:xfrm>
                <a:off x="1746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20" name="Freeform 538"/>
              <p:cNvSpPr>
                <a:spLocks/>
              </p:cNvSpPr>
              <p:nvPr/>
            </p:nvSpPr>
            <p:spPr bwMode="auto">
              <a:xfrm>
                <a:off x="1746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21" name="Freeform 539"/>
              <p:cNvSpPr>
                <a:spLocks/>
              </p:cNvSpPr>
              <p:nvPr/>
            </p:nvSpPr>
            <p:spPr bwMode="auto">
              <a:xfrm>
                <a:off x="1746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22" name="Freeform 540"/>
              <p:cNvSpPr>
                <a:spLocks/>
              </p:cNvSpPr>
              <p:nvPr/>
            </p:nvSpPr>
            <p:spPr bwMode="auto">
              <a:xfrm>
                <a:off x="1746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23" name="Freeform 541"/>
              <p:cNvSpPr>
                <a:spLocks/>
              </p:cNvSpPr>
              <p:nvPr/>
            </p:nvSpPr>
            <p:spPr bwMode="auto">
              <a:xfrm>
                <a:off x="1746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3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3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24" name="Freeform 542"/>
              <p:cNvSpPr>
                <a:spLocks/>
              </p:cNvSpPr>
              <p:nvPr/>
            </p:nvSpPr>
            <p:spPr bwMode="auto">
              <a:xfrm>
                <a:off x="1746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3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3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25" name="Freeform 543"/>
              <p:cNvSpPr>
                <a:spLocks/>
              </p:cNvSpPr>
              <p:nvPr/>
            </p:nvSpPr>
            <p:spPr bwMode="auto">
              <a:xfrm>
                <a:off x="1746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3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3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26" name="Freeform 544"/>
              <p:cNvSpPr>
                <a:spLocks/>
              </p:cNvSpPr>
              <p:nvPr/>
            </p:nvSpPr>
            <p:spPr bwMode="auto">
              <a:xfrm>
                <a:off x="1746" y="156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27" name="Freeform 545"/>
              <p:cNvSpPr>
                <a:spLocks/>
              </p:cNvSpPr>
              <p:nvPr/>
            </p:nvSpPr>
            <p:spPr bwMode="auto">
              <a:xfrm>
                <a:off x="1814" y="757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4" y="85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28" name="Freeform 546"/>
              <p:cNvSpPr>
                <a:spLocks/>
              </p:cNvSpPr>
              <p:nvPr/>
            </p:nvSpPr>
            <p:spPr bwMode="auto">
              <a:xfrm>
                <a:off x="1814" y="824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4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29" name="Freeform 547"/>
              <p:cNvSpPr>
                <a:spLocks/>
              </p:cNvSpPr>
              <p:nvPr/>
            </p:nvSpPr>
            <p:spPr bwMode="auto">
              <a:xfrm>
                <a:off x="1814" y="892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4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30" name="Freeform 548"/>
              <p:cNvSpPr>
                <a:spLocks/>
              </p:cNvSpPr>
              <p:nvPr/>
            </p:nvSpPr>
            <p:spPr bwMode="auto">
              <a:xfrm>
                <a:off x="1814" y="959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31" name="Freeform 549"/>
              <p:cNvSpPr>
                <a:spLocks/>
              </p:cNvSpPr>
              <p:nvPr/>
            </p:nvSpPr>
            <p:spPr bwMode="auto">
              <a:xfrm>
                <a:off x="1814" y="1027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32" name="Freeform 550"/>
              <p:cNvSpPr>
                <a:spLocks/>
              </p:cNvSpPr>
              <p:nvPr/>
            </p:nvSpPr>
            <p:spPr bwMode="auto">
              <a:xfrm>
                <a:off x="1814" y="1363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4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33" name="Freeform 551"/>
              <p:cNvSpPr>
                <a:spLocks/>
              </p:cNvSpPr>
              <p:nvPr/>
            </p:nvSpPr>
            <p:spPr bwMode="auto">
              <a:xfrm>
                <a:off x="1814" y="1431"/>
                <a:ext cx="43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4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34" name="Freeform 552"/>
              <p:cNvSpPr>
                <a:spLocks/>
              </p:cNvSpPr>
              <p:nvPr/>
            </p:nvSpPr>
            <p:spPr bwMode="auto">
              <a:xfrm>
                <a:off x="1814" y="1498"/>
                <a:ext cx="43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4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35" name="Freeform 553"/>
              <p:cNvSpPr>
                <a:spLocks/>
              </p:cNvSpPr>
              <p:nvPr/>
            </p:nvSpPr>
            <p:spPr bwMode="auto">
              <a:xfrm>
                <a:off x="1814" y="156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36" name="Freeform 554"/>
              <p:cNvSpPr>
                <a:spLocks/>
              </p:cNvSpPr>
              <p:nvPr/>
            </p:nvSpPr>
            <p:spPr bwMode="auto">
              <a:xfrm>
                <a:off x="1881" y="163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37" name="Freeform 555"/>
              <p:cNvSpPr>
                <a:spLocks/>
              </p:cNvSpPr>
              <p:nvPr/>
            </p:nvSpPr>
            <p:spPr bwMode="auto">
              <a:xfrm>
                <a:off x="1746" y="69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38" name="Freeform 556"/>
              <p:cNvSpPr>
                <a:spLocks/>
              </p:cNvSpPr>
              <p:nvPr/>
            </p:nvSpPr>
            <p:spPr bwMode="auto">
              <a:xfrm>
                <a:off x="1814" y="622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39" name="Freeform 557"/>
              <p:cNvSpPr>
                <a:spLocks/>
              </p:cNvSpPr>
              <p:nvPr/>
            </p:nvSpPr>
            <p:spPr bwMode="auto">
              <a:xfrm>
                <a:off x="1814" y="690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40" name="Freeform 558"/>
              <p:cNvSpPr>
                <a:spLocks/>
              </p:cNvSpPr>
              <p:nvPr/>
            </p:nvSpPr>
            <p:spPr bwMode="auto">
              <a:xfrm>
                <a:off x="1881" y="757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4" y="85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41" name="Freeform 559"/>
              <p:cNvSpPr>
                <a:spLocks/>
              </p:cNvSpPr>
              <p:nvPr/>
            </p:nvSpPr>
            <p:spPr bwMode="auto">
              <a:xfrm>
                <a:off x="1881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42" name="Freeform 560"/>
              <p:cNvSpPr>
                <a:spLocks/>
              </p:cNvSpPr>
              <p:nvPr/>
            </p:nvSpPr>
            <p:spPr bwMode="auto">
              <a:xfrm>
                <a:off x="1881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43" name="Freeform 561"/>
              <p:cNvSpPr>
                <a:spLocks/>
              </p:cNvSpPr>
              <p:nvPr/>
            </p:nvSpPr>
            <p:spPr bwMode="auto">
              <a:xfrm>
                <a:off x="1881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44" name="Freeform 562"/>
              <p:cNvSpPr>
                <a:spLocks/>
              </p:cNvSpPr>
              <p:nvPr/>
            </p:nvSpPr>
            <p:spPr bwMode="auto">
              <a:xfrm>
                <a:off x="1881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45" name="Freeform 563"/>
              <p:cNvSpPr>
                <a:spLocks/>
              </p:cNvSpPr>
              <p:nvPr/>
            </p:nvSpPr>
            <p:spPr bwMode="auto">
              <a:xfrm>
                <a:off x="1881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46" name="Freeform 564"/>
              <p:cNvSpPr>
                <a:spLocks/>
              </p:cNvSpPr>
              <p:nvPr/>
            </p:nvSpPr>
            <p:spPr bwMode="auto">
              <a:xfrm>
                <a:off x="1881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47" name="Freeform 565"/>
              <p:cNvSpPr>
                <a:spLocks/>
              </p:cNvSpPr>
              <p:nvPr/>
            </p:nvSpPr>
            <p:spPr bwMode="auto">
              <a:xfrm>
                <a:off x="1881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4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48" name="Freeform 566"/>
              <p:cNvSpPr>
                <a:spLocks/>
              </p:cNvSpPr>
              <p:nvPr/>
            </p:nvSpPr>
            <p:spPr bwMode="auto">
              <a:xfrm>
                <a:off x="1881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4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49" name="Freeform 567"/>
              <p:cNvSpPr>
                <a:spLocks/>
              </p:cNvSpPr>
              <p:nvPr/>
            </p:nvSpPr>
            <p:spPr bwMode="auto">
              <a:xfrm>
                <a:off x="1881" y="1498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4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50" name="Freeform 568"/>
              <p:cNvSpPr>
                <a:spLocks/>
              </p:cNvSpPr>
              <p:nvPr/>
            </p:nvSpPr>
            <p:spPr bwMode="auto">
              <a:xfrm>
                <a:off x="1881" y="156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51" name="Freeform 569"/>
              <p:cNvSpPr>
                <a:spLocks/>
              </p:cNvSpPr>
              <p:nvPr/>
            </p:nvSpPr>
            <p:spPr bwMode="auto">
              <a:xfrm>
                <a:off x="1881" y="824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3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4" y="86"/>
                      <a:pt x="64" y="82"/>
                      <a:pt x="72" y="73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52" name="Freeform 570"/>
              <p:cNvSpPr>
                <a:spLocks/>
              </p:cNvSpPr>
              <p:nvPr/>
            </p:nvSpPr>
            <p:spPr bwMode="auto">
              <a:xfrm>
                <a:off x="1948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53" name="Freeform 571"/>
              <p:cNvSpPr>
                <a:spLocks/>
              </p:cNvSpPr>
              <p:nvPr/>
            </p:nvSpPr>
            <p:spPr bwMode="auto">
              <a:xfrm>
                <a:off x="1948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54" name="Freeform 572"/>
              <p:cNvSpPr>
                <a:spLocks/>
              </p:cNvSpPr>
              <p:nvPr/>
            </p:nvSpPr>
            <p:spPr bwMode="auto">
              <a:xfrm>
                <a:off x="1948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55" name="Freeform 573"/>
              <p:cNvSpPr>
                <a:spLocks/>
              </p:cNvSpPr>
              <p:nvPr/>
            </p:nvSpPr>
            <p:spPr bwMode="auto">
              <a:xfrm>
                <a:off x="1948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56" name="Freeform 574"/>
              <p:cNvSpPr>
                <a:spLocks/>
              </p:cNvSpPr>
              <p:nvPr/>
            </p:nvSpPr>
            <p:spPr bwMode="auto">
              <a:xfrm>
                <a:off x="1948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1" y="85"/>
                      <a:pt x="42" y="85"/>
                    </a:cubicBezTo>
                    <a:cubicBezTo>
                      <a:pt x="54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57" name="Freeform 575"/>
              <p:cNvSpPr>
                <a:spLocks/>
              </p:cNvSpPr>
              <p:nvPr/>
            </p:nvSpPr>
            <p:spPr bwMode="auto">
              <a:xfrm>
                <a:off x="1948" y="1431"/>
                <a:ext cx="44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1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1" y="86"/>
                      <a:pt x="42" y="86"/>
                    </a:cubicBezTo>
                    <a:cubicBezTo>
                      <a:pt x="54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58" name="Freeform 576"/>
              <p:cNvSpPr>
                <a:spLocks/>
              </p:cNvSpPr>
              <p:nvPr/>
            </p:nvSpPr>
            <p:spPr bwMode="auto">
              <a:xfrm>
                <a:off x="2016" y="1296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5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5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59" name="Freeform 577"/>
              <p:cNvSpPr>
                <a:spLocks/>
              </p:cNvSpPr>
              <p:nvPr/>
            </p:nvSpPr>
            <p:spPr bwMode="auto">
              <a:xfrm>
                <a:off x="2016" y="1363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5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60" name="Freeform 578"/>
              <p:cNvSpPr>
                <a:spLocks/>
              </p:cNvSpPr>
              <p:nvPr/>
            </p:nvSpPr>
            <p:spPr bwMode="auto">
              <a:xfrm>
                <a:off x="2016" y="1431"/>
                <a:ext cx="43" cy="44"/>
              </a:xfrm>
              <a:custGeom>
                <a:avLst/>
                <a:gdLst>
                  <a:gd name="T0" fmla="*/ 72 w 85"/>
                  <a:gd name="T1" fmla="*/ 13 h 86"/>
                  <a:gd name="T2" fmla="*/ 42 w 85"/>
                  <a:gd name="T3" fmla="*/ 0 h 86"/>
                  <a:gd name="T4" fmla="*/ 13 w 85"/>
                  <a:gd name="T5" fmla="*/ 13 h 86"/>
                  <a:gd name="T6" fmla="*/ 0 w 85"/>
                  <a:gd name="T7" fmla="*/ 42 h 86"/>
                  <a:gd name="T8" fmla="*/ 13 w 85"/>
                  <a:gd name="T9" fmla="*/ 72 h 86"/>
                  <a:gd name="T10" fmla="*/ 42 w 85"/>
                  <a:gd name="T11" fmla="*/ 86 h 86"/>
                  <a:gd name="T12" fmla="*/ 72 w 85"/>
                  <a:gd name="T13" fmla="*/ 72 h 86"/>
                  <a:gd name="T14" fmla="*/ 85 w 85"/>
                  <a:gd name="T15" fmla="*/ 42 h 86"/>
                  <a:gd name="T16" fmla="*/ 72 w 85"/>
                  <a:gd name="T17" fmla="*/ 1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3"/>
                    </a:moveTo>
                    <a:cubicBezTo>
                      <a:pt x="64" y="6"/>
                      <a:pt x="55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5"/>
                      <a:pt x="13" y="72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5" y="86"/>
                      <a:pt x="64" y="82"/>
                      <a:pt x="72" y="72"/>
                    </a:cubicBezTo>
                    <a:cubicBezTo>
                      <a:pt x="81" y="65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61" name="Freeform 579"/>
              <p:cNvSpPr>
                <a:spLocks/>
              </p:cNvSpPr>
              <p:nvPr/>
            </p:nvSpPr>
            <p:spPr bwMode="auto">
              <a:xfrm>
                <a:off x="1881" y="622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62" name="Freeform 580"/>
              <p:cNvSpPr>
                <a:spLocks/>
              </p:cNvSpPr>
              <p:nvPr/>
            </p:nvSpPr>
            <p:spPr bwMode="auto">
              <a:xfrm>
                <a:off x="1881" y="690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63" name="Freeform 581"/>
              <p:cNvSpPr>
                <a:spLocks/>
              </p:cNvSpPr>
              <p:nvPr/>
            </p:nvSpPr>
            <p:spPr bwMode="auto">
              <a:xfrm>
                <a:off x="1005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3" y="0"/>
                    </a:cubicBezTo>
                    <a:cubicBezTo>
                      <a:pt x="30" y="0"/>
                      <a:pt x="20" y="5"/>
                      <a:pt x="13" y="13"/>
                    </a:cubicBezTo>
                    <a:cubicBezTo>
                      <a:pt x="3" y="21"/>
                      <a:pt x="0" y="31"/>
                      <a:pt x="0" y="42"/>
                    </a:cubicBezTo>
                    <a:cubicBezTo>
                      <a:pt x="0" y="55"/>
                      <a:pt x="3" y="64"/>
                      <a:pt x="13" y="72"/>
                    </a:cubicBezTo>
                    <a:cubicBezTo>
                      <a:pt x="20" y="81"/>
                      <a:pt x="30" y="85"/>
                      <a:pt x="43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64" name="Freeform 582"/>
              <p:cNvSpPr>
                <a:spLocks/>
              </p:cNvSpPr>
              <p:nvPr/>
            </p:nvSpPr>
            <p:spPr bwMode="auto">
              <a:xfrm>
                <a:off x="1072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65" name="Freeform 583"/>
              <p:cNvSpPr>
                <a:spLocks/>
              </p:cNvSpPr>
              <p:nvPr/>
            </p:nvSpPr>
            <p:spPr bwMode="auto">
              <a:xfrm>
                <a:off x="1072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66" name="Freeform 584"/>
              <p:cNvSpPr>
                <a:spLocks/>
              </p:cNvSpPr>
              <p:nvPr/>
            </p:nvSpPr>
            <p:spPr bwMode="auto">
              <a:xfrm>
                <a:off x="1072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67" name="Freeform 585"/>
              <p:cNvSpPr>
                <a:spLocks/>
              </p:cNvSpPr>
              <p:nvPr/>
            </p:nvSpPr>
            <p:spPr bwMode="auto">
              <a:xfrm>
                <a:off x="1072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3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3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3" y="0"/>
                    </a:cubicBezTo>
                    <a:cubicBezTo>
                      <a:pt x="30" y="0"/>
                      <a:pt x="21" y="5"/>
                      <a:pt x="13" y="13"/>
                    </a:cubicBezTo>
                    <a:cubicBezTo>
                      <a:pt x="4" y="21"/>
                      <a:pt x="0" y="31"/>
                      <a:pt x="0" y="42"/>
                    </a:cubicBezTo>
                    <a:cubicBezTo>
                      <a:pt x="0" y="55"/>
                      <a:pt x="4" y="64"/>
                      <a:pt x="13" y="72"/>
                    </a:cubicBezTo>
                    <a:cubicBezTo>
                      <a:pt x="21" y="81"/>
                      <a:pt x="30" y="85"/>
                      <a:pt x="43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68" name="Freeform 586"/>
              <p:cNvSpPr>
                <a:spLocks/>
              </p:cNvSpPr>
              <p:nvPr/>
            </p:nvSpPr>
            <p:spPr bwMode="auto">
              <a:xfrm>
                <a:off x="1140" y="959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69" name="Freeform 587"/>
              <p:cNvSpPr>
                <a:spLocks/>
              </p:cNvSpPr>
              <p:nvPr/>
            </p:nvSpPr>
            <p:spPr bwMode="auto">
              <a:xfrm>
                <a:off x="1140" y="1027"/>
                <a:ext cx="43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70" name="Freeform 588"/>
              <p:cNvSpPr>
                <a:spLocks/>
              </p:cNvSpPr>
              <p:nvPr/>
            </p:nvSpPr>
            <p:spPr bwMode="auto">
              <a:xfrm>
                <a:off x="1140" y="1094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71" name="Freeform 589"/>
              <p:cNvSpPr>
                <a:spLocks/>
              </p:cNvSpPr>
              <p:nvPr/>
            </p:nvSpPr>
            <p:spPr bwMode="auto">
              <a:xfrm>
                <a:off x="1140" y="1161"/>
                <a:ext cx="43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3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3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72" name="Freeform 590"/>
              <p:cNvSpPr>
                <a:spLocks/>
              </p:cNvSpPr>
              <p:nvPr/>
            </p:nvSpPr>
            <p:spPr bwMode="auto">
              <a:xfrm>
                <a:off x="1207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73" name="Freeform 591"/>
              <p:cNvSpPr>
                <a:spLocks/>
              </p:cNvSpPr>
              <p:nvPr/>
            </p:nvSpPr>
            <p:spPr bwMode="auto">
              <a:xfrm>
                <a:off x="1207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74" name="Freeform 592"/>
              <p:cNvSpPr>
                <a:spLocks/>
              </p:cNvSpPr>
              <p:nvPr/>
            </p:nvSpPr>
            <p:spPr bwMode="auto">
              <a:xfrm>
                <a:off x="1207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75" name="Freeform 593"/>
              <p:cNvSpPr>
                <a:spLocks/>
              </p:cNvSpPr>
              <p:nvPr/>
            </p:nvSpPr>
            <p:spPr bwMode="auto">
              <a:xfrm>
                <a:off x="1207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76" name="Freeform 594"/>
              <p:cNvSpPr>
                <a:spLocks/>
              </p:cNvSpPr>
              <p:nvPr/>
            </p:nvSpPr>
            <p:spPr bwMode="auto">
              <a:xfrm>
                <a:off x="1274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77" name="Freeform 595"/>
              <p:cNvSpPr>
                <a:spLocks/>
              </p:cNvSpPr>
              <p:nvPr/>
            </p:nvSpPr>
            <p:spPr bwMode="auto">
              <a:xfrm>
                <a:off x="1274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78" name="Freeform 596"/>
              <p:cNvSpPr>
                <a:spLocks/>
              </p:cNvSpPr>
              <p:nvPr/>
            </p:nvSpPr>
            <p:spPr bwMode="auto">
              <a:xfrm>
                <a:off x="1274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79" name="Freeform 597"/>
              <p:cNvSpPr>
                <a:spLocks/>
              </p:cNvSpPr>
              <p:nvPr/>
            </p:nvSpPr>
            <p:spPr bwMode="auto">
              <a:xfrm>
                <a:off x="1274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1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1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0" name="Freeform 598"/>
              <p:cNvSpPr>
                <a:spLocks/>
              </p:cNvSpPr>
              <p:nvPr/>
            </p:nvSpPr>
            <p:spPr bwMode="auto">
              <a:xfrm>
                <a:off x="1409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1" name="Freeform 599"/>
              <p:cNvSpPr>
                <a:spLocks/>
              </p:cNvSpPr>
              <p:nvPr/>
            </p:nvSpPr>
            <p:spPr bwMode="auto">
              <a:xfrm>
                <a:off x="1409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2" name="Freeform 600"/>
              <p:cNvSpPr>
                <a:spLocks/>
              </p:cNvSpPr>
              <p:nvPr/>
            </p:nvSpPr>
            <p:spPr bwMode="auto">
              <a:xfrm>
                <a:off x="1409" y="1161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3" name="Freeform 601"/>
              <p:cNvSpPr>
                <a:spLocks/>
              </p:cNvSpPr>
              <p:nvPr/>
            </p:nvSpPr>
            <p:spPr bwMode="auto">
              <a:xfrm>
                <a:off x="1409" y="1229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4" name="Freeform 602"/>
              <p:cNvSpPr>
                <a:spLocks/>
              </p:cNvSpPr>
              <p:nvPr/>
            </p:nvSpPr>
            <p:spPr bwMode="auto">
              <a:xfrm>
                <a:off x="1409" y="1296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4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5" name="Freeform 603"/>
              <p:cNvSpPr>
                <a:spLocks/>
              </p:cNvSpPr>
              <p:nvPr/>
            </p:nvSpPr>
            <p:spPr bwMode="auto">
              <a:xfrm>
                <a:off x="1409" y="1363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2" y="0"/>
                      <a:pt x="21" y="6"/>
                      <a:pt x="13" y="13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2"/>
                      <a:pt x="32" y="85"/>
                      <a:pt x="42" y="85"/>
                    </a:cubicBezTo>
                    <a:cubicBezTo>
                      <a:pt x="54" y="85"/>
                      <a:pt x="64" y="82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2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6" name="Freeform 604"/>
              <p:cNvSpPr>
                <a:spLocks/>
              </p:cNvSpPr>
              <p:nvPr/>
            </p:nvSpPr>
            <p:spPr bwMode="auto">
              <a:xfrm>
                <a:off x="1409" y="892"/>
                <a:ext cx="44" cy="44"/>
              </a:xfrm>
              <a:custGeom>
                <a:avLst/>
                <a:gdLst>
                  <a:gd name="T0" fmla="*/ 72 w 85"/>
                  <a:gd name="T1" fmla="*/ 14 h 86"/>
                  <a:gd name="T2" fmla="*/ 42 w 85"/>
                  <a:gd name="T3" fmla="*/ 0 h 86"/>
                  <a:gd name="T4" fmla="*/ 13 w 85"/>
                  <a:gd name="T5" fmla="*/ 14 h 86"/>
                  <a:gd name="T6" fmla="*/ 0 w 85"/>
                  <a:gd name="T7" fmla="*/ 42 h 86"/>
                  <a:gd name="T8" fmla="*/ 13 w 85"/>
                  <a:gd name="T9" fmla="*/ 73 h 86"/>
                  <a:gd name="T10" fmla="*/ 42 w 85"/>
                  <a:gd name="T11" fmla="*/ 86 h 86"/>
                  <a:gd name="T12" fmla="*/ 72 w 85"/>
                  <a:gd name="T13" fmla="*/ 73 h 86"/>
                  <a:gd name="T14" fmla="*/ 85 w 85"/>
                  <a:gd name="T15" fmla="*/ 42 h 86"/>
                  <a:gd name="T16" fmla="*/ 72 w 85"/>
                  <a:gd name="T17" fmla="*/ 1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6">
                    <a:moveTo>
                      <a:pt x="72" y="14"/>
                    </a:moveTo>
                    <a:cubicBezTo>
                      <a:pt x="64" y="6"/>
                      <a:pt x="54" y="0"/>
                      <a:pt x="42" y="0"/>
                    </a:cubicBezTo>
                    <a:cubicBezTo>
                      <a:pt x="32" y="0"/>
                      <a:pt x="21" y="6"/>
                      <a:pt x="13" y="14"/>
                    </a:cubicBezTo>
                    <a:cubicBezTo>
                      <a:pt x="5" y="21"/>
                      <a:pt x="0" y="32"/>
                      <a:pt x="0" y="42"/>
                    </a:cubicBezTo>
                    <a:cubicBezTo>
                      <a:pt x="0" y="56"/>
                      <a:pt x="5" y="65"/>
                      <a:pt x="13" y="73"/>
                    </a:cubicBezTo>
                    <a:cubicBezTo>
                      <a:pt x="21" y="82"/>
                      <a:pt x="32" y="86"/>
                      <a:pt x="42" y="86"/>
                    </a:cubicBezTo>
                    <a:cubicBezTo>
                      <a:pt x="54" y="86"/>
                      <a:pt x="64" y="82"/>
                      <a:pt x="72" y="73"/>
                    </a:cubicBezTo>
                    <a:cubicBezTo>
                      <a:pt x="81" y="65"/>
                      <a:pt x="85" y="56"/>
                      <a:pt x="85" y="42"/>
                    </a:cubicBezTo>
                    <a:cubicBezTo>
                      <a:pt x="85" y="32"/>
                      <a:pt x="81" y="21"/>
                      <a:pt x="72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7" name="Freeform 605"/>
              <p:cNvSpPr>
                <a:spLocks/>
              </p:cNvSpPr>
              <p:nvPr/>
            </p:nvSpPr>
            <p:spPr bwMode="auto">
              <a:xfrm>
                <a:off x="1476" y="959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5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5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8" name="Freeform 606"/>
              <p:cNvSpPr>
                <a:spLocks/>
              </p:cNvSpPr>
              <p:nvPr/>
            </p:nvSpPr>
            <p:spPr bwMode="auto">
              <a:xfrm>
                <a:off x="1476" y="1027"/>
                <a:ext cx="44" cy="43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5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5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89" name="Freeform 607"/>
              <p:cNvSpPr>
                <a:spLocks/>
              </p:cNvSpPr>
              <p:nvPr/>
            </p:nvSpPr>
            <p:spPr bwMode="auto">
              <a:xfrm>
                <a:off x="1476" y="1094"/>
                <a:ext cx="44" cy="44"/>
              </a:xfrm>
              <a:custGeom>
                <a:avLst/>
                <a:gdLst>
                  <a:gd name="T0" fmla="*/ 72 w 85"/>
                  <a:gd name="T1" fmla="*/ 13 h 85"/>
                  <a:gd name="T2" fmla="*/ 42 w 85"/>
                  <a:gd name="T3" fmla="*/ 0 h 85"/>
                  <a:gd name="T4" fmla="*/ 13 w 85"/>
                  <a:gd name="T5" fmla="*/ 13 h 85"/>
                  <a:gd name="T6" fmla="*/ 0 w 85"/>
                  <a:gd name="T7" fmla="*/ 42 h 85"/>
                  <a:gd name="T8" fmla="*/ 13 w 85"/>
                  <a:gd name="T9" fmla="*/ 72 h 85"/>
                  <a:gd name="T10" fmla="*/ 42 w 85"/>
                  <a:gd name="T11" fmla="*/ 85 h 85"/>
                  <a:gd name="T12" fmla="*/ 72 w 85"/>
                  <a:gd name="T13" fmla="*/ 72 h 85"/>
                  <a:gd name="T14" fmla="*/ 85 w 85"/>
                  <a:gd name="T15" fmla="*/ 42 h 85"/>
                  <a:gd name="T16" fmla="*/ 72 w 85"/>
                  <a:gd name="T17" fmla="*/ 13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85">
                    <a:moveTo>
                      <a:pt x="72" y="13"/>
                    </a:moveTo>
                    <a:cubicBezTo>
                      <a:pt x="65" y="5"/>
                      <a:pt x="54" y="0"/>
                      <a:pt x="42" y="0"/>
                    </a:cubicBezTo>
                    <a:cubicBezTo>
                      <a:pt x="32" y="0"/>
                      <a:pt x="21" y="5"/>
                      <a:pt x="13" y="13"/>
                    </a:cubicBezTo>
                    <a:cubicBezTo>
                      <a:pt x="5" y="21"/>
                      <a:pt x="0" y="31"/>
                      <a:pt x="0" y="42"/>
                    </a:cubicBezTo>
                    <a:cubicBezTo>
                      <a:pt x="0" y="55"/>
                      <a:pt x="5" y="64"/>
                      <a:pt x="13" y="72"/>
                    </a:cubicBezTo>
                    <a:cubicBezTo>
                      <a:pt x="21" y="81"/>
                      <a:pt x="32" y="85"/>
                      <a:pt x="42" y="85"/>
                    </a:cubicBezTo>
                    <a:cubicBezTo>
                      <a:pt x="54" y="85"/>
                      <a:pt x="65" y="81"/>
                      <a:pt x="72" y="72"/>
                    </a:cubicBezTo>
                    <a:cubicBezTo>
                      <a:pt x="81" y="64"/>
                      <a:pt x="85" y="55"/>
                      <a:pt x="85" y="42"/>
                    </a:cubicBezTo>
                    <a:cubicBezTo>
                      <a:pt x="85" y="31"/>
                      <a:pt x="81" y="21"/>
                      <a:pt x="72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7" name="Freeform 609"/>
            <p:cNvSpPr>
              <a:spLocks/>
            </p:cNvSpPr>
            <p:nvPr/>
          </p:nvSpPr>
          <p:spPr bwMode="auto">
            <a:xfrm>
              <a:off x="1476" y="1161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5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5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610"/>
            <p:cNvSpPr>
              <a:spLocks/>
            </p:cNvSpPr>
            <p:nvPr/>
          </p:nvSpPr>
          <p:spPr bwMode="auto">
            <a:xfrm>
              <a:off x="1476" y="1229"/>
              <a:ext cx="44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5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5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611"/>
            <p:cNvSpPr>
              <a:spLocks/>
            </p:cNvSpPr>
            <p:nvPr/>
          </p:nvSpPr>
          <p:spPr bwMode="auto">
            <a:xfrm>
              <a:off x="1476" y="1296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5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5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12"/>
            <p:cNvSpPr>
              <a:spLocks/>
            </p:cNvSpPr>
            <p:nvPr/>
          </p:nvSpPr>
          <p:spPr bwMode="auto">
            <a:xfrm>
              <a:off x="1476" y="1363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5" y="6"/>
                    <a:pt x="54" y="0"/>
                    <a:pt x="42" y="0"/>
                  </a:cubicBezTo>
                  <a:cubicBezTo>
                    <a:pt x="32" y="0"/>
                    <a:pt x="21" y="6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2"/>
                    <a:pt x="32" y="85"/>
                    <a:pt x="42" y="85"/>
                  </a:cubicBezTo>
                  <a:cubicBezTo>
                    <a:pt x="54" y="85"/>
                    <a:pt x="65" y="82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613"/>
            <p:cNvSpPr>
              <a:spLocks/>
            </p:cNvSpPr>
            <p:nvPr/>
          </p:nvSpPr>
          <p:spPr bwMode="auto">
            <a:xfrm>
              <a:off x="1476" y="1431"/>
              <a:ext cx="44" cy="44"/>
            </a:xfrm>
            <a:custGeom>
              <a:avLst/>
              <a:gdLst>
                <a:gd name="T0" fmla="*/ 72 w 85"/>
                <a:gd name="T1" fmla="*/ 13 h 86"/>
                <a:gd name="T2" fmla="*/ 42 w 85"/>
                <a:gd name="T3" fmla="*/ 0 h 86"/>
                <a:gd name="T4" fmla="*/ 13 w 85"/>
                <a:gd name="T5" fmla="*/ 13 h 86"/>
                <a:gd name="T6" fmla="*/ 0 w 85"/>
                <a:gd name="T7" fmla="*/ 42 h 86"/>
                <a:gd name="T8" fmla="*/ 13 w 85"/>
                <a:gd name="T9" fmla="*/ 72 h 86"/>
                <a:gd name="T10" fmla="*/ 42 w 85"/>
                <a:gd name="T11" fmla="*/ 86 h 86"/>
                <a:gd name="T12" fmla="*/ 72 w 85"/>
                <a:gd name="T13" fmla="*/ 72 h 86"/>
                <a:gd name="T14" fmla="*/ 85 w 85"/>
                <a:gd name="T15" fmla="*/ 42 h 86"/>
                <a:gd name="T16" fmla="*/ 72 w 85"/>
                <a:gd name="T17" fmla="*/ 1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3"/>
                  </a:moveTo>
                  <a:cubicBezTo>
                    <a:pt x="65" y="6"/>
                    <a:pt x="54" y="0"/>
                    <a:pt x="42" y="0"/>
                  </a:cubicBezTo>
                  <a:cubicBezTo>
                    <a:pt x="32" y="0"/>
                    <a:pt x="21" y="6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5"/>
                    <a:pt x="13" y="72"/>
                  </a:cubicBezTo>
                  <a:cubicBezTo>
                    <a:pt x="21" y="82"/>
                    <a:pt x="32" y="86"/>
                    <a:pt x="42" y="86"/>
                  </a:cubicBezTo>
                  <a:cubicBezTo>
                    <a:pt x="54" y="86"/>
                    <a:pt x="65" y="82"/>
                    <a:pt x="72" y="72"/>
                  </a:cubicBezTo>
                  <a:cubicBezTo>
                    <a:pt x="81" y="65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614"/>
            <p:cNvSpPr>
              <a:spLocks/>
            </p:cNvSpPr>
            <p:nvPr/>
          </p:nvSpPr>
          <p:spPr bwMode="auto">
            <a:xfrm>
              <a:off x="1476" y="1498"/>
              <a:ext cx="44" cy="44"/>
            </a:xfrm>
            <a:custGeom>
              <a:avLst/>
              <a:gdLst>
                <a:gd name="T0" fmla="*/ 72 w 85"/>
                <a:gd name="T1" fmla="*/ 14 h 86"/>
                <a:gd name="T2" fmla="*/ 42 w 85"/>
                <a:gd name="T3" fmla="*/ 0 h 86"/>
                <a:gd name="T4" fmla="*/ 13 w 85"/>
                <a:gd name="T5" fmla="*/ 14 h 86"/>
                <a:gd name="T6" fmla="*/ 0 w 85"/>
                <a:gd name="T7" fmla="*/ 42 h 86"/>
                <a:gd name="T8" fmla="*/ 13 w 85"/>
                <a:gd name="T9" fmla="*/ 73 h 86"/>
                <a:gd name="T10" fmla="*/ 42 w 85"/>
                <a:gd name="T11" fmla="*/ 86 h 86"/>
                <a:gd name="T12" fmla="*/ 72 w 85"/>
                <a:gd name="T13" fmla="*/ 73 h 86"/>
                <a:gd name="T14" fmla="*/ 85 w 85"/>
                <a:gd name="T15" fmla="*/ 42 h 86"/>
                <a:gd name="T16" fmla="*/ 72 w 85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4"/>
                  </a:moveTo>
                  <a:cubicBezTo>
                    <a:pt x="65" y="6"/>
                    <a:pt x="54" y="0"/>
                    <a:pt x="42" y="0"/>
                  </a:cubicBezTo>
                  <a:cubicBezTo>
                    <a:pt x="32" y="0"/>
                    <a:pt x="21" y="6"/>
                    <a:pt x="13" y="14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6"/>
                    <a:pt x="5" y="65"/>
                    <a:pt x="13" y="73"/>
                  </a:cubicBezTo>
                  <a:cubicBezTo>
                    <a:pt x="21" y="82"/>
                    <a:pt x="32" y="86"/>
                    <a:pt x="42" y="86"/>
                  </a:cubicBezTo>
                  <a:cubicBezTo>
                    <a:pt x="54" y="86"/>
                    <a:pt x="65" y="82"/>
                    <a:pt x="72" y="73"/>
                  </a:cubicBezTo>
                  <a:cubicBezTo>
                    <a:pt x="81" y="65"/>
                    <a:pt x="85" y="56"/>
                    <a:pt x="85" y="42"/>
                  </a:cubicBezTo>
                  <a:cubicBezTo>
                    <a:pt x="85" y="32"/>
                    <a:pt x="81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615"/>
            <p:cNvSpPr>
              <a:spLocks/>
            </p:cNvSpPr>
            <p:nvPr/>
          </p:nvSpPr>
          <p:spPr bwMode="auto">
            <a:xfrm>
              <a:off x="1476" y="1566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5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5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616"/>
            <p:cNvSpPr>
              <a:spLocks/>
            </p:cNvSpPr>
            <p:nvPr/>
          </p:nvSpPr>
          <p:spPr bwMode="auto">
            <a:xfrm>
              <a:off x="1544" y="757"/>
              <a:ext cx="44" cy="44"/>
            </a:xfrm>
            <a:custGeom>
              <a:avLst/>
              <a:gdLst>
                <a:gd name="T0" fmla="*/ 72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2 w 86"/>
                <a:gd name="T13" fmla="*/ 72 h 85"/>
                <a:gd name="T14" fmla="*/ 86 w 86"/>
                <a:gd name="T15" fmla="*/ 42 h 85"/>
                <a:gd name="T16" fmla="*/ 72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2" y="13"/>
                  </a:moveTo>
                  <a:cubicBezTo>
                    <a:pt x="65" y="6"/>
                    <a:pt x="54" y="0"/>
                    <a:pt x="42" y="0"/>
                  </a:cubicBezTo>
                  <a:cubicBezTo>
                    <a:pt x="32" y="0"/>
                    <a:pt x="21" y="6"/>
                    <a:pt x="13" y="13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5"/>
                    <a:pt x="6" y="65"/>
                    <a:pt x="13" y="72"/>
                  </a:cubicBezTo>
                  <a:cubicBezTo>
                    <a:pt x="21" y="82"/>
                    <a:pt x="32" y="85"/>
                    <a:pt x="42" y="85"/>
                  </a:cubicBezTo>
                  <a:cubicBezTo>
                    <a:pt x="54" y="85"/>
                    <a:pt x="65" y="82"/>
                    <a:pt x="72" y="72"/>
                  </a:cubicBezTo>
                  <a:cubicBezTo>
                    <a:pt x="82" y="65"/>
                    <a:pt x="86" y="55"/>
                    <a:pt x="86" y="42"/>
                  </a:cubicBezTo>
                  <a:cubicBezTo>
                    <a:pt x="86" y="32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617"/>
            <p:cNvSpPr>
              <a:spLocks/>
            </p:cNvSpPr>
            <p:nvPr/>
          </p:nvSpPr>
          <p:spPr bwMode="auto">
            <a:xfrm>
              <a:off x="1544" y="824"/>
              <a:ext cx="44" cy="44"/>
            </a:xfrm>
            <a:custGeom>
              <a:avLst/>
              <a:gdLst>
                <a:gd name="T0" fmla="*/ 72 w 86"/>
                <a:gd name="T1" fmla="*/ 14 h 86"/>
                <a:gd name="T2" fmla="*/ 42 w 86"/>
                <a:gd name="T3" fmla="*/ 0 h 86"/>
                <a:gd name="T4" fmla="*/ 13 w 86"/>
                <a:gd name="T5" fmla="*/ 14 h 86"/>
                <a:gd name="T6" fmla="*/ 0 w 86"/>
                <a:gd name="T7" fmla="*/ 42 h 86"/>
                <a:gd name="T8" fmla="*/ 13 w 86"/>
                <a:gd name="T9" fmla="*/ 73 h 86"/>
                <a:gd name="T10" fmla="*/ 42 w 86"/>
                <a:gd name="T11" fmla="*/ 86 h 86"/>
                <a:gd name="T12" fmla="*/ 72 w 86"/>
                <a:gd name="T13" fmla="*/ 73 h 86"/>
                <a:gd name="T14" fmla="*/ 86 w 86"/>
                <a:gd name="T15" fmla="*/ 42 h 86"/>
                <a:gd name="T16" fmla="*/ 72 w 86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6">
                  <a:moveTo>
                    <a:pt x="72" y="14"/>
                  </a:moveTo>
                  <a:cubicBezTo>
                    <a:pt x="65" y="6"/>
                    <a:pt x="54" y="0"/>
                    <a:pt x="42" y="0"/>
                  </a:cubicBezTo>
                  <a:cubicBezTo>
                    <a:pt x="32" y="0"/>
                    <a:pt x="21" y="6"/>
                    <a:pt x="13" y="14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5"/>
                    <a:pt x="6" y="65"/>
                    <a:pt x="13" y="73"/>
                  </a:cubicBezTo>
                  <a:cubicBezTo>
                    <a:pt x="21" y="82"/>
                    <a:pt x="32" y="86"/>
                    <a:pt x="42" y="86"/>
                  </a:cubicBezTo>
                  <a:cubicBezTo>
                    <a:pt x="54" y="86"/>
                    <a:pt x="65" y="82"/>
                    <a:pt x="72" y="73"/>
                  </a:cubicBezTo>
                  <a:cubicBezTo>
                    <a:pt x="82" y="65"/>
                    <a:pt x="86" y="55"/>
                    <a:pt x="86" y="42"/>
                  </a:cubicBezTo>
                  <a:cubicBezTo>
                    <a:pt x="86" y="32"/>
                    <a:pt x="82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618"/>
            <p:cNvSpPr>
              <a:spLocks/>
            </p:cNvSpPr>
            <p:nvPr/>
          </p:nvSpPr>
          <p:spPr bwMode="auto">
            <a:xfrm>
              <a:off x="1544" y="892"/>
              <a:ext cx="44" cy="44"/>
            </a:xfrm>
            <a:custGeom>
              <a:avLst/>
              <a:gdLst>
                <a:gd name="T0" fmla="*/ 72 w 86"/>
                <a:gd name="T1" fmla="*/ 14 h 86"/>
                <a:gd name="T2" fmla="*/ 42 w 86"/>
                <a:gd name="T3" fmla="*/ 0 h 86"/>
                <a:gd name="T4" fmla="*/ 13 w 86"/>
                <a:gd name="T5" fmla="*/ 14 h 86"/>
                <a:gd name="T6" fmla="*/ 0 w 86"/>
                <a:gd name="T7" fmla="*/ 42 h 86"/>
                <a:gd name="T8" fmla="*/ 13 w 86"/>
                <a:gd name="T9" fmla="*/ 73 h 86"/>
                <a:gd name="T10" fmla="*/ 42 w 86"/>
                <a:gd name="T11" fmla="*/ 86 h 86"/>
                <a:gd name="T12" fmla="*/ 72 w 86"/>
                <a:gd name="T13" fmla="*/ 73 h 86"/>
                <a:gd name="T14" fmla="*/ 86 w 86"/>
                <a:gd name="T15" fmla="*/ 42 h 86"/>
                <a:gd name="T16" fmla="*/ 72 w 86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6">
                  <a:moveTo>
                    <a:pt x="72" y="14"/>
                  </a:moveTo>
                  <a:cubicBezTo>
                    <a:pt x="65" y="6"/>
                    <a:pt x="54" y="0"/>
                    <a:pt x="42" y="0"/>
                  </a:cubicBezTo>
                  <a:cubicBezTo>
                    <a:pt x="32" y="0"/>
                    <a:pt x="21" y="6"/>
                    <a:pt x="13" y="14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6"/>
                    <a:pt x="6" y="65"/>
                    <a:pt x="13" y="73"/>
                  </a:cubicBezTo>
                  <a:cubicBezTo>
                    <a:pt x="21" y="82"/>
                    <a:pt x="32" y="86"/>
                    <a:pt x="42" y="86"/>
                  </a:cubicBezTo>
                  <a:cubicBezTo>
                    <a:pt x="54" y="86"/>
                    <a:pt x="65" y="82"/>
                    <a:pt x="72" y="73"/>
                  </a:cubicBezTo>
                  <a:cubicBezTo>
                    <a:pt x="82" y="65"/>
                    <a:pt x="86" y="56"/>
                    <a:pt x="86" y="42"/>
                  </a:cubicBezTo>
                  <a:cubicBezTo>
                    <a:pt x="86" y="32"/>
                    <a:pt x="82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619"/>
            <p:cNvSpPr>
              <a:spLocks/>
            </p:cNvSpPr>
            <p:nvPr/>
          </p:nvSpPr>
          <p:spPr bwMode="auto">
            <a:xfrm>
              <a:off x="1544" y="959"/>
              <a:ext cx="44" cy="44"/>
            </a:xfrm>
            <a:custGeom>
              <a:avLst/>
              <a:gdLst>
                <a:gd name="T0" fmla="*/ 72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2 w 86"/>
                <a:gd name="T13" fmla="*/ 72 h 85"/>
                <a:gd name="T14" fmla="*/ 86 w 86"/>
                <a:gd name="T15" fmla="*/ 42 h 85"/>
                <a:gd name="T16" fmla="*/ 72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2" y="13"/>
                  </a:moveTo>
                  <a:cubicBezTo>
                    <a:pt x="65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1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5" y="81"/>
                    <a:pt x="72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1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620"/>
            <p:cNvSpPr>
              <a:spLocks/>
            </p:cNvSpPr>
            <p:nvPr/>
          </p:nvSpPr>
          <p:spPr bwMode="auto">
            <a:xfrm>
              <a:off x="1544" y="1027"/>
              <a:ext cx="44" cy="43"/>
            </a:xfrm>
            <a:custGeom>
              <a:avLst/>
              <a:gdLst>
                <a:gd name="T0" fmla="*/ 72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2 w 86"/>
                <a:gd name="T13" fmla="*/ 72 h 85"/>
                <a:gd name="T14" fmla="*/ 86 w 86"/>
                <a:gd name="T15" fmla="*/ 42 h 85"/>
                <a:gd name="T16" fmla="*/ 72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2" y="13"/>
                  </a:moveTo>
                  <a:cubicBezTo>
                    <a:pt x="65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1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5" y="81"/>
                    <a:pt x="72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1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621"/>
            <p:cNvSpPr>
              <a:spLocks/>
            </p:cNvSpPr>
            <p:nvPr/>
          </p:nvSpPr>
          <p:spPr bwMode="auto">
            <a:xfrm>
              <a:off x="1544" y="1094"/>
              <a:ext cx="44" cy="44"/>
            </a:xfrm>
            <a:custGeom>
              <a:avLst/>
              <a:gdLst>
                <a:gd name="T0" fmla="*/ 72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2 w 86"/>
                <a:gd name="T13" fmla="*/ 72 h 85"/>
                <a:gd name="T14" fmla="*/ 86 w 86"/>
                <a:gd name="T15" fmla="*/ 42 h 85"/>
                <a:gd name="T16" fmla="*/ 72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2" y="13"/>
                  </a:moveTo>
                  <a:cubicBezTo>
                    <a:pt x="65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1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5" y="81"/>
                    <a:pt x="72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1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622"/>
            <p:cNvSpPr>
              <a:spLocks/>
            </p:cNvSpPr>
            <p:nvPr/>
          </p:nvSpPr>
          <p:spPr bwMode="auto">
            <a:xfrm>
              <a:off x="1544" y="1161"/>
              <a:ext cx="44" cy="44"/>
            </a:xfrm>
            <a:custGeom>
              <a:avLst/>
              <a:gdLst>
                <a:gd name="T0" fmla="*/ 72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2 w 86"/>
                <a:gd name="T13" fmla="*/ 72 h 85"/>
                <a:gd name="T14" fmla="*/ 86 w 86"/>
                <a:gd name="T15" fmla="*/ 42 h 85"/>
                <a:gd name="T16" fmla="*/ 72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2" y="13"/>
                  </a:moveTo>
                  <a:cubicBezTo>
                    <a:pt x="65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1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5" y="81"/>
                    <a:pt x="72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1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623"/>
            <p:cNvSpPr>
              <a:spLocks/>
            </p:cNvSpPr>
            <p:nvPr/>
          </p:nvSpPr>
          <p:spPr bwMode="auto">
            <a:xfrm>
              <a:off x="1544" y="1229"/>
              <a:ext cx="44" cy="43"/>
            </a:xfrm>
            <a:custGeom>
              <a:avLst/>
              <a:gdLst>
                <a:gd name="T0" fmla="*/ 72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2 w 86"/>
                <a:gd name="T13" fmla="*/ 72 h 85"/>
                <a:gd name="T14" fmla="*/ 86 w 86"/>
                <a:gd name="T15" fmla="*/ 42 h 85"/>
                <a:gd name="T16" fmla="*/ 72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2" y="13"/>
                  </a:moveTo>
                  <a:cubicBezTo>
                    <a:pt x="65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1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5" y="81"/>
                    <a:pt x="72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1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Freeform 624"/>
            <p:cNvSpPr>
              <a:spLocks/>
            </p:cNvSpPr>
            <p:nvPr/>
          </p:nvSpPr>
          <p:spPr bwMode="auto">
            <a:xfrm>
              <a:off x="1544" y="1296"/>
              <a:ext cx="44" cy="44"/>
            </a:xfrm>
            <a:custGeom>
              <a:avLst/>
              <a:gdLst>
                <a:gd name="T0" fmla="*/ 72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2 w 86"/>
                <a:gd name="T13" fmla="*/ 72 h 85"/>
                <a:gd name="T14" fmla="*/ 86 w 86"/>
                <a:gd name="T15" fmla="*/ 42 h 85"/>
                <a:gd name="T16" fmla="*/ 72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2" y="13"/>
                  </a:moveTo>
                  <a:cubicBezTo>
                    <a:pt x="65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5" y="81"/>
                    <a:pt x="72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2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625"/>
            <p:cNvSpPr>
              <a:spLocks/>
            </p:cNvSpPr>
            <p:nvPr/>
          </p:nvSpPr>
          <p:spPr bwMode="auto">
            <a:xfrm>
              <a:off x="1544" y="1363"/>
              <a:ext cx="44" cy="44"/>
            </a:xfrm>
            <a:custGeom>
              <a:avLst/>
              <a:gdLst>
                <a:gd name="T0" fmla="*/ 72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2 w 86"/>
                <a:gd name="T13" fmla="*/ 72 h 85"/>
                <a:gd name="T14" fmla="*/ 86 w 86"/>
                <a:gd name="T15" fmla="*/ 42 h 85"/>
                <a:gd name="T16" fmla="*/ 72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2" y="13"/>
                  </a:moveTo>
                  <a:cubicBezTo>
                    <a:pt x="65" y="6"/>
                    <a:pt x="54" y="0"/>
                    <a:pt x="42" y="0"/>
                  </a:cubicBezTo>
                  <a:cubicBezTo>
                    <a:pt x="32" y="0"/>
                    <a:pt x="21" y="6"/>
                    <a:pt x="13" y="13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2"/>
                    <a:pt x="32" y="85"/>
                    <a:pt x="42" y="85"/>
                  </a:cubicBezTo>
                  <a:cubicBezTo>
                    <a:pt x="54" y="85"/>
                    <a:pt x="65" y="82"/>
                    <a:pt x="72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2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Freeform 626"/>
            <p:cNvSpPr>
              <a:spLocks/>
            </p:cNvSpPr>
            <p:nvPr/>
          </p:nvSpPr>
          <p:spPr bwMode="auto">
            <a:xfrm>
              <a:off x="1544" y="1431"/>
              <a:ext cx="44" cy="44"/>
            </a:xfrm>
            <a:custGeom>
              <a:avLst/>
              <a:gdLst>
                <a:gd name="T0" fmla="*/ 72 w 86"/>
                <a:gd name="T1" fmla="*/ 13 h 86"/>
                <a:gd name="T2" fmla="*/ 42 w 86"/>
                <a:gd name="T3" fmla="*/ 0 h 86"/>
                <a:gd name="T4" fmla="*/ 13 w 86"/>
                <a:gd name="T5" fmla="*/ 13 h 86"/>
                <a:gd name="T6" fmla="*/ 0 w 86"/>
                <a:gd name="T7" fmla="*/ 42 h 86"/>
                <a:gd name="T8" fmla="*/ 13 w 86"/>
                <a:gd name="T9" fmla="*/ 72 h 86"/>
                <a:gd name="T10" fmla="*/ 42 w 86"/>
                <a:gd name="T11" fmla="*/ 86 h 86"/>
                <a:gd name="T12" fmla="*/ 72 w 86"/>
                <a:gd name="T13" fmla="*/ 72 h 86"/>
                <a:gd name="T14" fmla="*/ 86 w 86"/>
                <a:gd name="T15" fmla="*/ 42 h 86"/>
                <a:gd name="T16" fmla="*/ 72 w 86"/>
                <a:gd name="T17" fmla="*/ 1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6">
                  <a:moveTo>
                    <a:pt x="72" y="13"/>
                  </a:moveTo>
                  <a:cubicBezTo>
                    <a:pt x="65" y="6"/>
                    <a:pt x="54" y="0"/>
                    <a:pt x="42" y="0"/>
                  </a:cubicBezTo>
                  <a:cubicBezTo>
                    <a:pt x="32" y="0"/>
                    <a:pt x="21" y="6"/>
                    <a:pt x="13" y="13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5"/>
                    <a:pt x="6" y="65"/>
                    <a:pt x="13" y="72"/>
                  </a:cubicBezTo>
                  <a:cubicBezTo>
                    <a:pt x="21" y="82"/>
                    <a:pt x="32" y="86"/>
                    <a:pt x="42" y="86"/>
                  </a:cubicBezTo>
                  <a:cubicBezTo>
                    <a:pt x="54" y="86"/>
                    <a:pt x="65" y="82"/>
                    <a:pt x="72" y="72"/>
                  </a:cubicBezTo>
                  <a:cubicBezTo>
                    <a:pt x="82" y="65"/>
                    <a:pt x="86" y="55"/>
                    <a:pt x="86" y="42"/>
                  </a:cubicBezTo>
                  <a:cubicBezTo>
                    <a:pt x="86" y="32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Freeform 627"/>
            <p:cNvSpPr>
              <a:spLocks/>
            </p:cNvSpPr>
            <p:nvPr/>
          </p:nvSpPr>
          <p:spPr bwMode="auto">
            <a:xfrm>
              <a:off x="1544" y="1498"/>
              <a:ext cx="44" cy="44"/>
            </a:xfrm>
            <a:custGeom>
              <a:avLst/>
              <a:gdLst>
                <a:gd name="T0" fmla="*/ 72 w 86"/>
                <a:gd name="T1" fmla="*/ 14 h 86"/>
                <a:gd name="T2" fmla="*/ 42 w 86"/>
                <a:gd name="T3" fmla="*/ 0 h 86"/>
                <a:gd name="T4" fmla="*/ 13 w 86"/>
                <a:gd name="T5" fmla="*/ 14 h 86"/>
                <a:gd name="T6" fmla="*/ 0 w 86"/>
                <a:gd name="T7" fmla="*/ 42 h 86"/>
                <a:gd name="T8" fmla="*/ 13 w 86"/>
                <a:gd name="T9" fmla="*/ 73 h 86"/>
                <a:gd name="T10" fmla="*/ 42 w 86"/>
                <a:gd name="T11" fmla="*/ 86 h 86"/>
                <a:gd name="T12" fmla="*/ 72 w 86"/>
                <a:gd name="T13" fmla="*/ 73 h 86"/>
                <a:gd name="T14" fmla="*/ 86 w 86"/>
                <a:gd name="T15" fmla="*/ 42 h 86"/>
                <a:gd name="T16" fmla="*/ 72 w 86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6">
                  <a:moveTo>
                    <a:pt x="72" y="14"/>
                  </a:moveTo>
                  <a:cubicBezTo>
                    <a:pt x="65" y="6"/>
                    <a:pt x="54" y="0"/>
                    <a:pt x="42" y="0"/>
                  </a:cubicBezTo>
                  <a:cubicBezTo>
                    <a:pt x="32" y="0"/>
                    <a:pt x="21" y="6"/>
                    <a:pt x="13" y="14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6"/>
                    <a:pt x="6" y="65"/>
                    <a:pt x="13" y="73"/>
                  </a:cubicBezTo>
                  <a:cubicBezTo>
                    <a:pt x="21" y="82"/>
                    <a:pt x="32" y="86"/>
                    <a:pt x="42" y="86"/>
                  </a:cubicBezTo>
                  <a:cubicBezTo>
                    <a:pt x="54" y="86"/>
                    <a:pt x="65" y="82"/>
                    <a:pt x="72" y="73"/>
                  </a:cubicBezTo>
                  <a:cubicBezTo>
                    <a:pt x="82" y="65"/>
                    <a:pt x="86" y="56"/>
                    <a:pt x="86" y="42"/>
                  </a:cubicBezTo>
                  <a:cubicBezTo>
                    <a:pt x="86" y="32"/>
                    <a:pt x="82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0" name="Freeform 628"/>
            <p:cNvSpPr>
              <a:spLocks/>
            </p:cNvSpPr>
            <p:nvPr/>
          </p:nvSpPr>
          <p:spPr bwMode="auto">
            <a:xfrm>
              <a:off x="1544" y="1566"/>
              <a:ext cx="44" cy="44"/>
            </a:xfrm>
            <a:custGeom>
              <a:avLst/>
              <a:gdLst>
                <a:gd name="T0" fmla="*/ 72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2 w 86"/>
                <a:gd name="T13" fmla="*/ 72 h 85"/>
                <a:gd name="T14" fmla="*/ 86 w 86"/>
                <a:gd name="T15" fmla="*/ 42 h 85"/>
                <a:gd name="T16" fmla="*/ 72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2" y="13"/>
                  </a:moveTo>
                  <a:cubicBezTo>
                    <a:pt x="65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1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5" y="81"/>
                    <a:pt x="72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1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" name="Freeform 629"/>
            <p:cNvSpPr>
              <a:spLocks/>
            </p:cNvSpPr>
            <p:nvPr/>
          </p:nvSpPr>
          <p:spPr bwMode="auto">
            <a:xfrm>
              <a:off x="1544" y="1633"/>
              <a:ext cx="44" cy="44"/>
            </a:xfrm>
            <a:custGeom>
              <a:avLst/>
              <a:gdLst>
                <a:gd name="T0" fmla="*/ 72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2 w 86"/>
                <a:gd name="T13" fmla="*/ 72 h 85"/>
                <a:gd name="T14" fmla="*/ 86 w 86"/>
                <a:gd name="T15" fmla="*/ 42 h 85"/>
                <a:gd name="T16" fmla="*/ 72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2" y="13"/>
                  </a:moveTo>
                  <a:cubicBezTo>
                    <a:pt x="65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1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5" y="81"/>
                    <a:pt x="72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1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2" name="Freeform 630"/>
            <p:cNvSpPr>
              <a:spLocks/>
            </p:cNvSpPr>
            <p:nvPr/>
          </p:nvSpPr>
          <p:spPr bwMode="auto">
            <a:xfrm>
              <a:off x="1072" y="1229"/>
              <a:ext cx="44" cy="43"/>
            </a:xfrm>
            <a:custGeom>
              <a:avLst/>
              <a:gdLst>
                <a:gd name="T0" fmla="*/ 72 w 85"/>
                <a:gd name="T1" fmla="*/ 13 h 85"/>
                <a:gd name="T2" fmla="*/ 43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3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3" y="0"/>
                    <a:pt x="43" y="0"/>
                  </a:cubicBezTo>
                  <a:cubicBezTo>
                    <a:pt x="30" y="0"/>
                    <a:pt x="21" y="5"/>
                    <a:pt x="13" y="13"/>
                  </a:cubicBezTo>
                  <a:cubicBezTo>
                    <a:pt x="4" y="21"/>
                    <a:pt x="0" y="31"/>
                    <a:pt x="0" y="42"/>
                  </a:cubicBezTo>
                  <a:cubicBezTo>
                    <a:pt x="0" y="55"/>
                    <a:pt x="4" y="64"/>
                    <a:pt x="13" y="72"/>
                  </a:cubicBezTo>
                  <a:cubicBezTo>
                    <a:pt x="21" y="81"/>
                    <a:pt x="30" y="85"/>
                    <a:pt x="43" y="85"/>
                  </a:cubicBezTo>
                  <a:cubicBezTo>
                    <a:pt x="53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3" name="Freeform 631"/>
            <p:cNvSpPr>
              <a:spLocks/>
            </p:cNvSpPr>
            <p:nvPr/>
          </p:nvSpPr>
          <p:spPr bwMode="auto">
            <a:xfrm>
              <a:off x="1274" y="1229"/>
              <a:ext cx="44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4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4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4" name="Freeform 632"/>
            <p:cNvSpPr>
              <a:spLocks/>
            </p:cNvSpPr>
            <p:nvPr/>
          </p:nvSpPr>
          <p:spPr bwMode="auto">
            <a:xfrm>
              <a:off x="1679" y="1768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1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1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3" y="0"/>
                    <a:pt x="41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1" y="85"/>
                  </a:cubicBezTo>
                  <a:cubicBezTo>
                    <a:pt x="53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Freeform 633"/>
            <p:cNvSpPr>
              <a:spLocks/>
            </p:cNvSpPr>
            <p:nvPr/>
          </p:nvSpPr>
          <p:spPr bwMode="auto">
            <a:xfrm>
              <a:off x="1746" y="1768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3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3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6" name="Freeform 634"/>
            <p:cNvSpPr>
              <a:spLocks/>
            </p:cNvSpPr>
            <p:nvPr/>
          </p:nvSpPr>
          <p:spPr bwMode="auto">
            <a:xfrm>
              <a:off x="1814" y="1768"/>
              <a:ext cx="43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4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4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7" name="Freeform 635"/>
            <p:cNvSpPr>
              <a:spLocks/>
            </p:cNvSpPr>
            <p:nvPr/>
          </p:nvSpPr>
          <p:spPr bwMode="auto">
            <a:xfrm>
              <a:off x="1814" y="1835"/>
              <a:ext cx="43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4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4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8" name="Freeform 636"/>
            <p:cNvSpPr>
              <a:spLocks/>
            </p:cNvSpPr>
            <p:nvPr/>
          </p:nvSpPr>
          <p:spPr bwMode="auto">
            <a:xfrm>
              <a:off x="1948" y="1700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4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4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Freeform 637"/>
            <p:cNvSpPr>
              <a:spLocks/>
            </p:cNvSpPr>
            <p:nvPr/>
          </p:nvSpPr>
          <p:spPr bwMode="auto">
            <a:xfrm>
              <a:off x="1342" y="1027"/>
              <a:ext cx="43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638"/>
            <p:cNvSpPr>
              <a:spLocks/>
            </p:cNvSpPr>
            <p:nvPr/>
          </p:nvSpPr>
          <p:spPr bwMode="auto">
            <a:xfrm>
              <a:off x="1342" y="1094"/>
              <a:ext cx="43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1" name="Freeform 639"/>
            <p:cNvSpPr>
              <a:spLocks/>
            </p:cNvSpPr>
            <p:nvPr/>
          </p:nvSpPr>
          <p:spPr bwMode="auto">
            <a:xfrm>
              <a:off x="1342" y="1161"/>
              <a:ext cx="43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Freeform 640"/>
            <p:cNvSpPr>
              <a:spLocks/>
            </p:cNvSpPr>
            <p:nvPr/>
          </p:nvSpPr>
          <p:spPr bwMode="auto">
            <a:xfrm>
              <a:off x="1342" y="1229"/>
              <a:ext cx="43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Freeform 641"/>
            <p:cNvSpPr>
              <a:spLocks/>
            </p:cNvSpPr>
            <p:nvPr/>
          </p:nvSpPr>
          <p:spPr bwMode="auto">
            <a:xfrm>
              <a:off x="1342" y="1296"/>
              <a:ext cx="43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Freeform 642"/>
            <p:cNvSpPr>
              <a:spLocks/>
            </p:cNvSpPr>
            <p:nvPr/>
          </p:nvSpPr>
          <p:spPr bwMode="auto">
            <a:xfrm>
              <a:off x="1072" y="892"/>
              <a:ext cx="44" cy="44"/>
            </a:xfrm>
            <a:custGeom>
              <a:avLst/>
              <a:gdLst>
                <a:gd name="T0" fmla="*/ 72 w 85"/>
                <a:gd name="T1" fmla="*/ 14 h 86"/>
                <a:gd name="T2" fmla="*/ 43 w 85"/>
                <a:gd name="T3" fmla="*/ 0 h 86"/>
                <a:gd name="T4" fmla="*/ 13 w 85"/>
                <a:gd name="T5" fmla="*/ 14 h 86"/>
                <a:gd name="T6" fmla="*/ 0 w 85"/>
                <a:gd name="T7" fmla="*/ 42 h 86"/>
                <a:gd name="T8" fmla="*/ 13 w 85"/>
                <a:gd name="T9" fmla="*/ 73 h 86"/>
                <a:gd name="T10" fmla="*/ 43 w 85"/>
                <a:gd name="T11" fmla="*/ 86 h 86"/>
                <a:gd name="T12" fmla="*/ 72 w 85"/>
                <a:gd name="T13" fmla="*/ 73 h 86"/>
                <a:gd name="T14" fmla="*/ 85 w 85"/>
                <a:gd name="T15" fmla="*/ 42 h 86"/>
                <a:gd name="T16" fmla="*/ 72 w 85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4"/>
                  </a:moveTo>
                  <a:cubicBezTo>
                    <a:pt x="64" y="6"/>
                    <a:pt x="53" y="0"/>
                    <a:pt x="43" y="0"/>
                  </a:cubicBezTo>
                  <a:cubicBezTo>
                    <a:pt x="30" y="0"/>
                    <a:pt x="21" y="6"/>
                    <a:pt x="13" y="14"/>
                  </a:cubicBezTo>
                  <a:cubicBezTo>
                    <a:pt x="4" y="21"/>
                    <a:pt x="0" y="32"/>
                    <a:pt x="0" y="42"/>
                  </a:cubicBezTo>
                  <a:cubicBezTo>
                    <a:pt x="0" y="56"/>
                    <a:pt x="4" y="65"/>
                    <a:pt x="13" y="73"/>
                  </a:cubicBezTo>
                  <a:cubicBezTo>
                    <a:pt x="21" y="82"/>
                    <a:pt x="30" y="86"/>
                    <a:pt x="43" y="86"/>
                  </a:cubicBezTo>
                  <a:cubicBezTo>
                    <a:pt x="53" y="86"/>
                    <a:pt x="64" y="82"/>
                    <a:pt x="72" y="73"/>
                  </a:cubicBezTo>
                  <a:cubicBezTo>
                    <a:pt x="81" y="65"/>
                    <a:pt x="85" y="56"/>
                    <a:pt x="85" y="42"/>
                  </a:cubicBezTo>
                  <a:cubicBezTo>
                    <a:pt x="85" y="32"/>
                    <a:pt x="81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5" name="Freeform 643"/>
            <p:cNvSpPr>
              <a:spLocks/>
            </p:cNvSpPr>
            <p:nvPr/>
          </p:nvSpPr>
          <p:spPr bwMode="auto">
            <a:xfrm>
              <a:off x="1140" y="892"/>
              <a:ext cx="43" cy="44"/>
            </a:xfrm>
            <a:custGeom>
              <a:avLst/>
              <a:gdLst>
                <a:gd name="T0" fmla="*/ 72 w 85"/>
                <a:gd name="T1" fmla="*/ 14 h 86"/>
                <a:gd name="T2" fmla="*/ 42 w 85"/>
                <a:gd name="T3" fmla="*/ 0 h 86"/>
                <a:gd name="T4" fmla="*/ 13 w 85"/>
                <a:gd name="T5" fmla="*/ 14 h 86"/>
                <a:gd name="T6" fmla="*/ 0 w 85"/>
                <a:gd name="T7" fmla="*/ 42 h 86"/>
                <a:gd name="T8" fmla="*/ 13 w 85"/>
                <a:gd name="T9" fmla="*/ 73 h 86"/>
                <a:gd name="T10" fmla="*/ 42 w 85"/>
                <a:gd name="T11" fmla="*/ 86 h 86"/>
                <a:gd name="T12" fmla="*/ 72 w 85"/>
                <a:gd name="T13" fmla="*/ 73 h 86"/>
                <a:gd name="T14" fmla="*/ 85 w 85"/>
                <a:gd name="T15" fmla="*/ 42 h 86"/>
                <a:gd name="T16" fmla="*/ 72 w 85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4"/>
                  </a:moveTo>
                  <a:cubicBezTo>
                    <a:pt x="64" y="6"/>
                    <a:pt x="53" y="0"/>
                    <a:pt x="42" y="0"/>
                  </a:cubicBezTo>
                  <a:cubicBezTo>
                    <a:pt x="31" y="0"/>
                    <a:pt x="21" y="6"/>
                    <a:pt x="13" y="14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6"/>
                    <a:pt x="5" y="65"/>
                    <a:pt x="13" y="73"/>
                  </a:cubicBezTo>
                  <a:cubicBezTo>
                    <a:pt x="21" y="82"/>
                    <a:pt x="31" y="86"/>
                    <a:pt x="42" y="86"/>
                  </a:cubicBezTo>
                  <a:cubicBezTo>
                    <a:pt x="53" y="86"/>
                    <a:pt x="64" y="82"/>
                    <a:pt x="72" y="73"/>
                  </a:cubicBezTo>
                  <a:cubicBezTo>
                    <a:pt x="81" y="65"/>
                    <a:pt x="85" y="56"/>
                    <a:pt x="85" y="42"/>
                  </a:cubicBezTo>
                  <a:cubicBezTo>
                    <a:pt x="85" y="32"/>
                    <a:pt x="81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" name="Freeform 644"/>
            <p:cNvSpPr>
              <a:spLocks/>
            </p:cNvSpPr>
            <p:nvPr/>
          </p:nvSpPr>
          <p:spPr bwMode="auto">
            <a:xfrm>
              <a:off x="1207" y="892"/>
              <a:ext cx="44" cy="44"/>
            </a:xfrm>
            <a:custGeom>
              <a:avLst/>
              <a:gdLst>
                <a:gd name="T0" fmla="*/ 72 w 85"/>
                <a:gd name="T1" fmla="*/ 14 h 86"/>
                <a:gd name="T2" fmla="*/ 42 w 85"/>
                <a:gd name="T3" fmla="*/ 0 h 86"/>
                <a:gd name="T4" fmla="*/ 13 w 85"/>
                <a:gd name="T5" fmla="*/ 14 h 86"/>
                <a:gd name="T6" fmla="*/ 0 w 85"/>
                <a:gd name="T7" fmla="*/ 42 h 86"/>
                <a:gd name="T8" fmla="*/ 13 w 85"/>
                <a:gd name="T9" fmla="*/ 73 h 86"/>
                <a:gd name="T10" fmla="*/ 42 w 85"/>
                <a:gd name="T11" fmla="*/ 86 h 86"/>
                <a:gd name="T12" fmla="*/ 72 w 85"/>
                <a:gd name="T13" fmla="*/ 73 h 86"/>
                <a:gd name="T14" fmla="*/ 85 w 85"/>
                <a:gd name="T15" fmla="*/ 42 h 86"/>
                <a:gd name="T16" fmla="*/ 72 w 85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4"/>
                  </a:moveTo>
                  <a:cubicBezTo>
                    <a:pt x="64" y="6"/>
                    <a:pt x="54" y="0"/>
                    <a:pt x="42" y="0"/>
                  </a:cubicBezTo>
                  <a:cubicBezTo>
                    <a:pt x="31" y="0"/>
                    <a:pt x="21" y="6"/>
                    <a:pt x="13" y="14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6"/>
                    <a:pt x="5" y="65"/>
                    <a:pt x="13" y="73"/>
                  </a:cubicBezTo>
                  <a:cubicBezTo>
                    <a:pt x="21" y="82"/>
                    <a:pt x="31" y="86"/>
                    <a:pt x="42" y="86"/>
                  </a:cubicBezTo>
                  <a:cubicBezTo>
                    <a:pt x="54" y="86"/>
                    <a:pt x="64" y="82"/>
                    <a:pt x="72" y="73"/>
                  </a:cubicBezTo>
                  <a:cubicBezTo>
                    <a:pt x="81" y="65"/>
                    <a:pt x="85" y="56"/>
                    <a:pt x="85" y="42"/>
                  </a:cubicBezTo>
                  <a:cubicBezTo>
                    <a:pt x="85" y="32"/>
                    <a:pt x="81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7" name="Freeform 645"/>
            <p:cNvSpPr>
              <a:spLocks/>
            </p:cNvSpPr>
            <p:nvPr/>
          </p:nvSpPr>
          <p:spPr bwMode="auto">
            <a:xfrm>
              <a:off x="1409" y="959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8" name="Freeform 646"/>
            <p:cNvSpPr>
              <a:spLocks/>
            </p:cNvSpPr>
            <p:nvPr/>
          </p:nvSpPr>
          <p:spPr bwMode="auto">
            <a:xfrm>
              <a:off x="1342" y="959"/>
              <a:ext cx="43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4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4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9" name="Freeform 647"/>
            <p:cNvSpPr>
              <a:spLocks/>
            </p:cNvSpPr>
            <p:nvPr/>
          </p:nvSpPr>
          <p:spPr bwMode="auto">
            <a:xfrm>
              <a:off x="1476" y="757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5" y="6"/>
                    <a:pt x="54" y="0"/>
                    <a:pt x="42" y="0"/>
                  </a:cubicBezTo>
                  <a:cubicBezTo>
                    <a:pt x="32" y="0"/>
                    <a:pt x="21" y="6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5"/>
                    <a:pt x="13" y="72"/>
                  </a:cubicBezTo>
                  <a:cubicBezTo>
                    <a:pt x="21" y="82"/>
                    <a:pt x="32" y="85"/>
                    <a:pt x="42" y="85"/>
                  </a:cubicBezTo>
                  <a:cubicBezTo>
                    <a:pt x="54" y="85"/>
                    <a:pt x="65" y="82"/>
                    <a:pt x="72" y="72"/>
                  </a:cubicBezTo>
                  <a:cubicBezTo>
                    <a:pt x="81" y="65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0" name="Freeform 648"/>
            <p:cNvSpPr>
              <a:spLocks/>
            </p:cNvSpPr>
            <p:nvPr/>
          </p:nvSpPr>
          <p:spPr bwMode="auto">
            <a:xfrm>
              <a:off x="1476" y="824"/>
              <a:ext cx="44" cy="44"/>
            </a:xfrm>
            <a:custGeom>
              <a:avLst/>
              <a:gdLst>
                <a:gd name="T0" fmla="*/ 72 w 85"/>
                <a:gd name="T1" fmla="*/ 14 h 86"/>
                <a:gd name="T2" fmla="*/ 42 w 85"/>
                <a:gd name="T3" fmla="*/ 0 h 86"/>
                <a:gd name="T4" fmla="*/ 13 w 85"/>
                <a:gd name="T5" fmla="*/ 14 h 86"/>
                <a:gd name="T6" fmla="*/ 0 w 85"/>
                <a:gd name="T7" fmla="*/ 42 h 86"/>
                <a:gd name="T8" fmla="*/ 13 w 85"/>
                <a:gd name="T9" fmla="*/ 73 h 86"/>
                <a:gd name="T10" fmla="*/ 42 w 85"/>
                <a:gd name="T11" fmla="*/ 86 h 86"/>
                <a:gd name="T12" fmla="*/ 72 w 85"/>
                <a:gd name="T13" fmla="*/ 73 h 86"/>
                <a:gd name="T14" fmla="*/ 85 w 85"/>
                <a:gd name="T15" fmla="*/ 42 h 86"/>
                <a:gd name="T16" fmla="*/ 72 w 85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4"/>
                  </a:moveTo>
                  <a:cubicBezTo>
                    <a:pt x="65" y="6"/>
                    <a:pt x="54" y="0"/>
                    <a:pt x="42" y="0"/>
                  </a:cubicBezTo>
                  <a:cubicBezTo>
                    <a:pt x="32" y="0"/>
                    <a:pt x="21" y="6"/>
                    <a:pt x="13" y="14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5"/>
                    <a:pt x="13" y="73"/>
                  </a:cubicBezTo>
                  <a:cubicBezTo>
                    <a:pt x="21" y="82"/>
                    <a:pt x="32" y="86"/>
                    <a:pt x="42" y="86"/>
                  </a:cubicBezTo>
                  <a:cubicBezTo>
                    <a:pt x="54" y="86"/>
                    <a:pt x="65" y="82"/>
                    <a:pt x="72" y="73"/>
                  </a:cubicBezTo>
                  <a:cubicBezTo>
                    <a:pt x="81" y="65"/>
                    <a:pt x="85" y="55"/>
                    <a:pt x="85" y="42"/>
                  </a:cubicBezTo>
                  <a:cubicBezTo>
                    <a:pt x="85" y="32"/>
                    <a:pt x="81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1" name="Freeform 649"/>
            <p:cNvSpPr>
              <a:spLocks/>
            </p:cNvSpPr>
            <p:nvPr/>
          </p:nvSpPr>
          <p:spPr bwMode="auto">
            <a:xfrm>
              <a:off x="2016" y="1161"/>
              <a:ext cx="43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2" name="Freeform 650"/>
            <p:cNvSpPr>
              <a:spLocks/>
            </p:cNvSpPr>
            <p:nvPr/>
          </p:nvSpPr>
          <p:spPr bwMode="auto">
            <a:xfrm>
              <a:off x="2016" y="1229"/>
              <a:ext cx="43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3" name="Freeform 651"/>
            <p:cNvSpPr>
              <a:spLocks/>
            </p:cNvSpPr>
            <p:nvPr/>
          </p:nvSpPr>
          <p:spPr bwMode="auto">
            <a:xfrm>
              <a:off x="2083" y="1229"/>
              <a:ext cx="44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2" y="64"/>
                    <a:pt x="85" y="55"/>
                    <a:pt x="85" y="42"/>
                  </a:cubicBezTo>
                  <a:cubicBezTo>
                    <a:pt x="85" y="31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4" name="Freeform 652"/>
            <p:cNvSpPr>
              <a:spLocks/>
            </p:cNvSpPr>
            <p:nvPr/>
          </p:nvSpPr>
          <p:spPr bwMode="auto">
            <a:xfrm>
              <a:off x="1948" y="1027"/>
              <a:ext cx="44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4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4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5" name="Freeform 653"/>
            <p:cNvSpPr>
              <a:spLocks/>
            </p:cNvSpPr>
            <p:nvPr/>
          </p:nvSpPr>
          <p:spPr bwMode="auto">
            <a:xfrm>
              <a:off x="2016" y="1094"/>
              <a:ext cx="43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0" name="Freeform 654"/>
            <p:cNvSpPr>
              <a:spLocks/>
            </p:cNvSpPr>
            <p:nvPr/>
          </p:nvSpPr>
          <p:spPr bwMode="auto">
            <a:xfrm>
              <a:off x="2083" y="757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6"/>
                    <a:pt x="55" y="0"/>
                    <a:pt x="42" y="0"/>
                  </a:cubicBezTo>
                  <a:cubicBezTo>
                    <a:pt x="32" y="0"/>
                    <a:pt x="21" y="6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5"/>
                    <a:pt x="13" y="72"/>
                  </a:cubicBezTo>
                  <a:cubicBezTo>
                    <a:pt x="21" y="82"/>
                    <a:pt x="32" y="85"/>
                    <a:pt x="42" y="85"/>
                  </a:cubicBezTo>
                  <a:cubicBezTo>
                    <a:pt x="55" y="85"/>
                    <a:pt x="64" y="82"/>
                    <a:pt x="72" y="72"/>
                  </a:cubicBezTo>
                  <a:cubicBezTo>
                    <a:pt x="82" y="65"/>
                    <a:pt x="85" y="55"/>
                    <a:pt x="85" y="42"/>
                  </a:cubicBezTo>
                  <a:cubicBezTo>
                    <a:pt x="85" y="32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1" name="Freeform 655"/>
            <p:cNvSpPr>
              <a:spLocks/>
            </p:cNvSpPr>
            <p:nvPr/>
          </p:nvSpPr>
          <p:spPr bwMode="auto">
            <a:xfrm>
              <a:off x="2150" y="622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5" y="5"/>
                    <a:pt x="55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5" y="85"/>
                    <a:pt x="65" y="81"/>
                    <a:pt x="72" y="72"/>
                  </a:cubicBezTo>
                  <a:cubicBezTo>
                    <a:pt x="82" y="64"/>
                    <a:pt x="85" y="55"/>
                    <a:pt x="85" y="42"/>
                  </a:cubicBezTo>
                  <a:cubicBezTo>
                    <a:pt x="85" y="32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2" name="Freeform 656"/>
            <p:cNvSpPr>
              <a:spLocks/>
            </p:cNvSpPr>
            <p:nvPr/>
          </p:nvSpPr>
          <p:spPr bwMode="auto">
            <a:xfrm>
              <a:off x="2150" y="690"/>
              <a:ext cx="44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5" y="5"/>
                    <a:pt x="55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5" y="85"/>
                    <a:pt x="65" y="81"/>
                    <a:pt x="72" y="72"/>
                  </a:cubicBezTo>
                  <a:cubicBezTo>
                    <a:pt x="82" y="64"/>
                    <a:pt x="85" y="55"/>
                    <a:pt x="85" y="42"/>
                  </a:cubicBezTo>
                  <a:cubicBezTo>
                    <a:pt x="85" y="32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3" name="Freeform 657"/>
            <p:cNvSpPr>
              <a:spLocks/>
            </p:cNvSpPr>
            <p:nvPr/>
          </p:nvSpPr>
          <p:spPr bwMode="auto">
            <a:xfrm>
              <a:off x="2150" y="757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5" y="6"/>
                    <a:pt x="55" y="0"/>
                    <a:pt x="42" y="0"/>
                  </a:cubicBezTo>
                  <a:cubicBezTo>
                    <a:pt x="32" y="0"/>
                    <a:pt x="21" y="6"/>
                    <a:pt x="13" y="13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5"/>
                    <a:pt x="6" y="65"/>
                    <a:pt x="13" y="72"/>
                  </a:cubicBezTo>
                  <a:cubicBezTo>
                    <a:pt x="21" y="82"/>
                    <a:pt x="32" y="85"/>
                    <a:pt x="42" y="85"/>
                  </a:cubicBezTo>
                  <a:cubicBezTo>
                    <a:pt x="55" y="85"/>
                    <a:pt x="65" y="82"/>
                    <a:pt x="72" y="72"/>
                  </a:cubicBezTo>
                  <a:cubicBezTo>
                    <a:pt x="82" y="65"/>
                    <a:pt x="85" y="55"/>
                    <a:pt x="85" y="42"/>
                  </a:cubicBezTo>
                  <a:cubicBezTo>
                    <a:pt x="85" y="32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4" name="Freeform 658"/>
            <p:cNvSpPr>
              <a:spLocks/>
            </p:cNvSpPr>
            <p:nvPr/>
          </p:nvSpPr>
          <p:spPr bwMode="auto">
            <a:xfrm>
              <a:off x="2150" y="824"/>
              <a:ext cx="44" cy="44"/>
            </a:xfrm>
            <a:custGeom>
              <a:avLst/>
              <a:gdLst>
                <a:gd name="T0" fmla="*/ 72 w 85"/>
                <a:gd name="T1" fmla="*/ 14 h 86"/>
                <a:gd name="T2" fmla="*/ 42 w 85"/>
                <a:gd name="T3" fmla="*/ 0 h 86"/>
                <a:gd name="T4" fmla="*/ 13 w 85"/>
                <a:gd name="T5" fmla="*/ 14 h 86"/>
                <a:gd name="T6" fmla="*/ 0 w 85"/>
                <a:gd name="T7" fmla="*/ 42 h 86"/>
                <a:gd name="T8" fmla="*/ 13 w 85"/>
                <a:gd name="T9" fmla="*/ 73 h 86"/>
                <a:gd name="T10" fmla="*/ 42 w 85"/>
                <a:gd name="T11" fmla="*/ 86 h 86"/>
                <a:gd name="T12" fmla="*/ 72 w 85"/>
                <a:gd name="T13" fmla="*/ 73 h 86"/>
                <a:gd name="T14" fmla="*/ 85 w 85"/>
                <a:gd name="T15" fmla="*/ 42 h 86"/>
                <a:gd name="T16" fmla="*/ 72 w 85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4"/>
                  </a:moveTo>
                  <a:cubicBezTo>
                    <a:pt x="65" y="6"/>
                    <a:pt x="55" y="0"/>
                    <a:pt x="42" y="0"/>
                  </a:cubicBezTo>
                  <a:cubicBezTo>
                    <a:pt x="32" y="0"/>
                    <a:pt x="21" y="6"/>
                    <a:pt x="13" y="14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5"/>
                    <a:pt x="6" y="65"/>
                    <a:pt x="13" y="73"/>
                  </a:cubicBezTo>
                  <a:cubicBezTo>
                    <a:pt x="21" y="82"/>
                    <a:pt x="32" y="86"/>
                    <a:pt x="42" y="86"/>
                  </a:cubicBezTo>
                  <a:cubicBezTo>
                    <a:pt x="55" y="86"/>
                    <a:pt x="65" y="82"/>
                    <a:pt x="72" y="73"/>
                  </a:cubicBezTo>
                  <a:cubicBezTo>
                    <a:pt x="82" y="65"/>
                    <a:pt x="85" y="55"/>
                    <a:pt x="85" y="42"/>
                  </a:cubicBezTo>
                  <a:cubicBezTo>
                    <a:pt x="85" y="32"/>
                    <a:pt x="82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5" name="Freeform 659"/>
            <p:cNvSpPr>
              <a:spLocks/>
            </p:cNvSpPr>
            <p:nvPr/>
          </p:nvSpPr>
          <p:spPr bwMode="auto">
            <a:xfrm>
              <a:off x="2150" y="892"/>
              <a:ext cx="44" cy="44"/>
            </a:xfrm>
            <a:custGeom>
              <a:avLst/>
              <a:gdLst>
                <a:gd name="T0" fmla="*/ 72 w 85"/>
                <a:gd name="T1" fmla="*/ 14 h 86"/>
                <a:gd name="T2" fmla="*/ 42 w 85"/>
                <a:gd name="T3" fmla="*/ 0 h 86"/>
                <a:gd name="T4" fmla="*/ 13 w 85"/>
                <a:gd name="T5" fmla="*/ 14 h 86"/>
                <a:gd name="T6" fmla="*/ 0 w 85"/>
                <a:gd name="T7" fmla="*/ 42 h 86"/>
                <a:gd name="T8" fmla="*/ 13 w 85"/>
                <a:gd name="T9" fmla="*/ 73 h 86"/>
                <a:gd name="T10" fmla="*/ 42 w 85"/>
                <a:gd name="T11" fmla="*/ 86 h 86"/>
                <a:gd name="T12" fmla="*/ 72 w 85"/>
                <a:gd name="T13" fmla="*/ 73 h 86"/>
                <a:gd name="T14" fmla="*/ 85 w 85"/>
                <a:gd name="T15" fmla="*/ 42 h 86"/>
                <a:gd name="T16" fmla="*/ 72 w 85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4"/>
                  </a:moveTo>
                  <a:cubicBezTo>
                    <a:pt x="65" y="6"/>
                    <a:pt x="55" y="0"/>
                    <a:pt x="42" y="0"/>
                  </a:cubicBezTo>
                  <a:cubicBezTo>
                    <a:pt x="32" y="0"/>
                    <a:pt x="21" y="6"/>
                    <a:pt x="13" y="14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6"/>
                    <a:pt x="6" y="65"/>
                    <a:pt x="13" y="73"/>
                  </a:cubicBezTo>
                  <a:cubicBezTo>
                    <a:pt x="21" y="82"/>
                    <a:pt x="32" y="86"/>
                    <a:pt x="42" y="86"/>
                  </a:cubicBezTo>
                  <a:cubicBezTo>
                    <a:pt x="55" y="86"/>
                    <a:pt x="65" y="82"/>
                    <a:pt x="72" y="73"/>
                  </a:cubicBezTo>
                  <a:cubicBezTo>
                    <a:pt x="82" y="65"/>
                    <a:pt x="85" y="56"/>
                    <a:pt x="85" y="42"/>
                  </a:cubicBezTo>
                  <a:cubicBezTo>
                    <a:pt x="85" y="32"/>
                    <a:pt x="82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6" name="Freeform 660"/>
            <p:cNvSpPr>
              <a:spLocks/>
            </p:cNvSpPr>
            <p:nvPr/>
          </p:nvSpPr>
          <p:spPr bwMode="auto">
            <a:xfrm>
              <a:off x="2016" y="690"/>
              <a:ext cx="43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7" name="Freeform 661"/>
            <p:cNvSpPr>
              <a:spLocks/>
            </p:cNvSpPr>
            <p:nvPr/>
          </p:nvSpPr>
          <p:spPr bwMode="auto">
            <a:xfrm>
              <a:off x="2150" y="555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5" y="5"/>
                    <a:pt x="55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1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5" y="85"/>
                    <a:pt x="65" y="81"/>
                    <a:pt x="72" y="72"/>
                  </a:cubicBezTo>
                  <a:cubicBezTo>
                    <a:pt x="82" y="64"/>
                    <a:pt x="85" y="55"/>
                    <a:pt x="85" y="42"/>
                  </a:cubicBezTo>
                  <a:cubicBezTo>
                    <a:pt x="85" y="31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8" name="Freeform 662"/>
            <p:cNvSpPr>
              <a:spLocks/>
            </p:cNvSpPr>
            <p:nvPr/>
          </p:nvSpPr>
          <p:spPr bwMode="auto">
            <a:xfrm>
              <a:off x="2218" y="622"/>
              <a:ext cx="44" cy="44"/>
            </a:xfrm>
            <a:custGeom>
              <a:avLst/>
              <a:gdLst>
                <a:gd name="T0" fmla="*/ 73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3 w 86"/>
                <a:gd name="T13" fmla="*/ 72 h 85"/>
                <a:gd name="T14" fmla="*/ 86 w 86"/>
                <a:gd name="T15" fmla="*/ 42 h 85"/>
                <a:gd name="T16" fmla="*/ 73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3" y="13"/>
                  </a:moveTo>
                  <a:cubicBezTo>
                    <a:pt x="65" y="5"/>
                    <a:pt x="56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6" y="85"/>
                    <a:pt x="65" y="81"/>
                    <a:pt x="73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2"/>
                    <a:pt x="82" y="21"/>
                    <a:pt x="7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9" name="Freeform 663"/>
            <p:cNvSpPr>
              <a:spLocks/>
            </p:cNvSpPr>
            <p:nvPr/>
          </p:nvSpPr>
          <p:spPr bwMode="auto">
            <a:xfrm>
              <a:off x="2218" y="690"/>
              <a:ext cx="44" cy="43"/>
            </a:xfrm>
            <a:custGeom>
              <a:avLst/>
              <a:gdLst>
                <a:gd name="T0" fmla="*/ 73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3 w 86"/>
                <a:gd name="T13" fmla="*/ 72 h 85"/>
                <a:gd name="T14" fmla="*/ 86 w 86"/>
                <a:gd name="T15" fmla="*/ 42 h 85"/>
                <a:gd name="T16" fmla="*/ 73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3" y="13"/>
                  </a:moveTo>
                  <a:cubicBezTo>
                    <a:pt x="65" y="5"/>
                    <a:pt x="56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6" y="85"/>
                    <a:pt x="65" y="81"/>
                    <a:pt x="73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2"/>
                    <a:pt x="82" y="21"/>
                    <a:pt x="7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0" name="Freeform 664"/>
            <p:cNvSpPr>
              <a:spLocks/>
            </p:cNvSpPr>
            <p:nvPr/>
          </p:nvSpPr>
          <p:spPr bwMode="auto">
            <a:xfrm>
              <a:off x="2218" y="757"/>
              <a:ext cx="44" cy="44"/>
            </a:xfrm>
            <a:custGeom>
              <a:avLst/>
              <a:gdLst>
                <a:gd name="T0" fmla="*/ 73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3 w 86"/>
                <a:gd name="T13" fmla="*/ 72 h 85"/>
                <a:gd name="T14" fmla="*/ 86 w 86"/>
                <a:gd name="T15" fmla="*/ 42 h 85"/>
                <a:gd name="T16" fmla="*/ 73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3" y="13"/>
                  </a:moveTo>
                  <a:cubicBezTo>
                    <a:pt x="65" y="6"/>
                    <a:pt x="56" y="0"/>
                    <a:pt x="42" y="0"/>
                  </a:cubicBezTo>
                  <a:cubicBezTo>
                    <a:pt x="32" y="0"/>
                    <a:pt x="21" y="6"/>
                    <a:pt x="13" y="13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5"/>
                    <a:pt x="6" y="65"/>
                    <a:pt x="13" y="72"/>
                  </a:cubicBezTo>
                  <a:cubicBezTo>
                    <a:pt x="21" y="82"/>
                    <a:pt x="32" y="85"/>
                    <a:pt x="42" y="85"/>
                  </a:cubicBezTo>
                  <a:cubicBezTo>
                    <a:pt x="56" y="85"/>
                    <a:pt x="65" y="82"/>
                    <a:pt x="73" y="72"/>
                  </a:cubicBezTo>
                  <a:cubicBezTo>
                    <a:pt x="82" y="65"/>
                    <a:pt x="86" y="55"/>
                    <a:pt x="86" y="42"/>
                  </a:cubicBezTo>
                  <a:cubicBezTo>
                    <a:pt x="86" y="32"/>
                    <a:pt x="82" y="21"/>
                    <a:pt x="7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4" name="Freeform 665"/>
            <p:cNvSpPr>
              <a:spLocks/>
            </p:cNvSpPr>
            <p:nvPr/>
          </p:nvSpPr>
          <p:spPr bwMode="auto">
            <a:xfrm>
              <a:off x="2218" y="824"/>
              <a:ext cx="44" cy="44"/>
            </a:xfrm>
            <a:custGeom>
              <a:avLst/>
              <a:gdLst>
                <a:gd name="T0" fmla="*/ 73 w 86"/>
                <a:gd name="T1" fmla="*/ 14 h 86"/>
                <a:gd name="T2" fmla="*/ 42 w 86"/>
                <a:gd name="T3" fmla="*/ 0 h 86"/>
                <a:gd name="T4" fmla="*/ 13 w 86"/>
                <a:gd name="T5" fmla="*/ 14 h 86"/>
                <a:gd name="T6" fmla="*/ 0 w 86"/>
                <a:gd name="T7" fmla="*/ 42 h 86"/>
                <a:gd name="T8" fmla="*/ 13 w 86"/>
                <a:gd name="T9" fmla="*/ 73 h 86"/>
                <a:gd name="T10" fmla="*/ 42 w 86"/>
                <a:gd name="T11" fmla="*/ 86 h 86"/>
                <a:gd name="T12" fmla="*/ 73 w 86"/>
                <a:gd name="T13" fmla="*/ 73 h 86"/>
                <a:gd name="T14" fmla="*/ 86 w 86"/>
                <a:gd name="T15" fmla="*/ 42 h 86"/>
                <a:gd name="T16" fmla="*/ 73 w 86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6">
                  <a:moveTo>
                    <a:pt x="73" y="14"/>
                  </a:moveTo>
                  <a:cubicBezTo>
                    <a:pt x="65" y="6"/>
                    <a:pt x="56" y="0"/>
                    <a:pt x="42" y="0"/>
                  </a:cubicBezTo>
                  <a:cubicBezTo>
                    <a:pt x="32" y="0"/>
                    <a:pt x="21" y="6"/>
                    <a:pt x="13" y="14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5"/>
                    <a:pt x="6" y="65"/>
                    <a:pt x="13" y="73"/>
                  </a:cubicBezTo>
                  <a:cubicBezTo>
                    <a:pt x="21" y="82"/>
                    <a:pt x="32" y="86"/>
                    <a:pt x="42" y="86"/>
                  </a:cubicBezTo>
                  <a:cubicBezTo>
                    <a:pt x="56" y="86"/>
                    <a:pt x="65" y="82"/>
                    <a:pt x="73" y="73"/>
                  </a:cubicBezTo>
                  <a:cubicBezTo>
                    <a:pt x="82" y="65"/>
                    <a:pt x="86" y="55"/>
                    <a:pt x="86" y="42"/>
                  </a:cubicBezTo>
                  <a:cubicBezTo>
                    <a:pt x="86" y="32"/>
                    <a:pt x="82" y="21"/>
                    <a:pt x="7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5" name="Freeform 666"/>
            <p:cNvSpPr>
              <a:spLocks/>
            </p:cNvSpPr>
            <p:nvPr/>
          </p:nvSpPr>
          <p:spPr bwMode="auto">
            <a:xfrm>
              <a:off x="2218" y="892"/>
              <a:ext cx="44" cy="44"/>
            </a:xfrm>
            <a:custGeom>
              <a:avLst/>
              <a:gdLst>
                <a:gd name="T0" fmla="*/ 73 w 86"/>
                <a:gd name="T1" fmla="*/ 14 h 86"/>
                <a:gd name="T2" fmla="*/ 42 w 86"/>
                <a:gd name="T3" fmla="*/ 0 h 86"/>
                <a:gd name="T4" fmla="*/ 13 w 86"/>
                <a:gd name="T5" fmla="*/ 14 h 86"/>
                <a:gd name="T6" fmla="*/ 0 w 86"/>
                <a:gd name="T7" fmla="*/ 42 h 86"/>
                <a:gd name="T8" fmla="*/ 13 w 86"/>
                <a:gd name="T9" fmla="*/ 73 h 86"/>
                <a:gd name="T10" fmla="*/ 42 w 86"/>
                <a:gd name="T11" fmla="*/ 86 h 86"/>
                <a:gd name="T12" fmla="*/ 73 w 86"/>
                <a:gd name="T13" fmla="*/ 73 h 86"/>
                <a:gd name="T14" fmla="*/ 86 w 86"/>
                <a:gd name="T15" fmla="*/ 42 h 86"/>
                <a:gd name="T16" fmla="*/ 73 w 86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6">
                  <a:moveTo>
                    <a:pt x="73" y="14"/>
                  </a:moveTo>
                  <a:cubicBezTo>
                    <a:pt x="65" y="6"/>
                    <a:pt x="56" y="0"/>
                    <a:pt x="42" y="0"/>
                  </a:cubicBezTo>
                  <a:cubicBezTo>
                    <a:pt x="32" y="0"/>
                    <a:pt x="21" y="6"/>
                    <a:pt x="13" y="14"/>
                  </a:cubicBezTo>
                  <a:cubicBezTo>
                    <a:pt x="6" y="21"/>
                    <a:pt x="0" y="32"/>
                    <a:pt x="0" y="42"/>
                  </a:cubicBezTo>
                  <a:cubicBezTo>
                    <a:pt x="0" y="56"/>
                    <a:pt x="6" y="65"/>
                    <a:pt x="13" y="73"/>
                  </a:cubicBezTo>
                  <a:cubicBezTo>
                    <a:pt x="21" y="82"/>
                    <a:pt x="32" y="86"/>
                    <a:pt x="42" y="86"/>
                  </a:cubicBezTo>
                  <a:cubicBezTo>
                    <a:pt x="56" y="86"/>
                    <a:pt x="65" y="82"/>
                    <a:pt x="73" y="73"/>
                  </a:cubicBezTo>
                  <a:cubicBezTo>
                    <a:pt x="82" y="65"/>
                    <a:pt x="86" y="56"/>
                    <a:pt x="86" y="42"/>
                  </a:cubicBezTo>
                  <a:cubicBezTo>
                    <a:pt x="86" y="32"/>
                    <a:pt x="82" y="21"/>
                    <a:pt x="7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6" name="Freeform 667"/>
            <p:cNvSpPr>
              <a:spLocks/>
            </p:cNvSpPr>
            <p:nvPr/>
          </p:nvSpPr>
          <p:spPr bwMode="auto">
            <a:xfrm>
              <a:off x="2218" y="959"/>
              <a:ext cx="44" cy="44"/>
            </a:xfrm>
            <a:custGeom>
              <a:avLst/>
              <a:gdLst>
                <a:gd name="T0" fmla="*/ 73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3 w 86"/>
                <a:gd name="T13" fmla="*/ 72 h 85"/>
                <a:gd name="T14" fmla="*/ 86 w 86"/>
                <a:gd name="T15" fmla="*/ 42 h 85"/>
                <a:gd name="T16" fmla="*/ 73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3" y="13"/>
                  </a:moveTo>
                  <a:cubicBezTo>
                    <a:pt x="65" y="5"/>
                    <a:pt x="56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1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6" y="85"/>
                    <a:pt x="65" y="81"/>
                    <a:pt x="73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1"/>
                    <a:pt x="82" y="21"/>
                    <a:pt x="7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7" name="Freeform 668"/>
            <p:cNvSpPr>
              <a:spLocks/>
            </p:cNvSpPr>
            <p:nvPr/>
          </p:nvSpPr>
          <p:spPr bwMode="auto">
            <a:xfrm>
              <a:off x="2218" y="1027"/>
              <a:ext cx="44" cy="43"/>
            </a:xfrm>
            <a:custGeom>
              <a:avLst/>
              <a:gdLst>
                <a:gd name="T0" fmla="*/ 73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3 w 86"/>
                <a:gd name="T13" fmla="*/ 72 h 85"/>
                <a:gd name="T14" fmla="*/ 86 w 86"/>
                <a:gd name="T15" fmla="*/ 42 h 85"/>
                <a:gd name="T16" fmla="*/ 73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3" y="13"/>
                  </a:moveTo>
                  <a:cubicBezTo>
                    <a:pt x="65" y="5"/>
                    <a:pt x="56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1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6" y="85"/>
                    <a:pt x="65" y="81"/>
                    <a:pt x="73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1"/>
                    <a:pt x="82" y="21"/>
                    <a:pt x="7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8" name="Freeform 669"/>
            <p:cNvSpPr>
              <a:spLocks/>
            </p:cNvSpPr>
            <p:nvPr/>
          </p:nvSpPr>
          <p:spPr bwMode="auto">
            <a:xfrm>
              <a:off x="2218" y="1094"/>
              <a:ext cx="44" cy="44"/>
            </a:xfrm>
            <a:custGeom>
              <a:avLst/>
              <a:gdLst>
                <a:gd name="T0" fmla="*/ 73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3 w 86"/>
                <a:gd name="T13" fmla="*/ 72 h 85"/>
                <a:gd name="T14" fmla="*/ 86 w 86"/>
                <a:gd name="T15" fmla="*/ 42 h 85"/>
                <a:gd name="T16" fmla="*/ 73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3" y="13"/>
                  </a:moveTo>
                  <a:cubicBezTo>
                    <a:pt x="65" y="5"/>
                    <a:pt x="56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1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6" y="85"/>
                    <a:pt x="65" y="81"/>
                    <a:pt x="73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1"/>
                    <a:pt x="82" y="21"/>
                    <a:pt x="7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9" name="Freeform 670"/>
            <p:cNvSpPr>
              <a:spLocks/>
            </p:cNvSpPr>
            <p:nvPr/>
          </p:nvSpPr>
          <p:spPr bwMode="auto">
            <a:xfrm>
              <a:off x="2286" y="622"/>
              <a:ext cx="43" cy="44"/>
            </a:xfrm>
            <a:custGeom>
              <a:avLst/>
              <a:gdLst>
                <a:gd name="T0" fmla="*/ 72 w 85"/>
                <a:gd name="T1" fmla="*/ 13 h 85"/>
                <a:gd name="T2" fmla="*/ 41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1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1" y="0"/>
                  </a:cubicBezTo>
                  <a:cubicBezTo>
                    <a:pt x="31" y="0"/>
                    <a:pt x="20" y="5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0" y="81"/>
                    <a:pt x="31" y="85"/>
                    <a:pt x="41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0" name="Freeform 671"/>
            <p:cNvSpPr>
              <a:spLocks/>
            </p:cNvSpPr>
            <p:nvPr/>
          </p:nvSpPr>
          <p:spPr bwMode="auto">
            <a:xfrm>
              <a:off x="2286" y="690"/>
              <a:ext cx="43" cy="43"/>
            </a:xfrm>
            <a:custGeom>
              <a:avLst/>
              <a:gdLst>
                <a:gd name="T0" fmla="*/ 72 w 85"/>
                <a:gd name="T1" fmla="*/ 13 h 85"/>
                <a:gd name="T2" fmla="*/ 41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1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1" y="0"/>
                  </a:cubicBezTo>
                  <a:cubicBezTo>
                    <a:pt x="31" y="0"/>
                    <a:pt x="20" y="5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0" y="81"/>
                    <a:pt x="31" y="85"/>
                    <a:pt x="41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1" name="Freeform 672"/>
            <p:cNvSpPr>
              <a:spLocks/>
            </p:cNvSpPr>
            <p:nvPr/>
          </p:nvSpPr>
          <p:spPr bwMode="auto">
            <a:xfrm>
              <a:off x="2286" y="757"/>
              <a:ext cx="43" cy="44"/>
            </a:xfrm>
            <a:custGeom>
              <a:avLst/>
              <a:gdLst>
                <a:gd name="T0" fmla="*/ 72 w 85"/>
                <a:gd name="T1" fmla="*/ 13 h 85"/>
                <a:gd name="T2" fmla="*/ 41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1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6"/>
                    <a:pt x="55" y="0"/>
                    <a:pt x="41" y="0"/>
                  </a:cubicBezTo>
                  <a:cubicBezTo>
                    <a:pt x="31" y="0"/>
                    <a:pt x="20" y="6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5"/>
                    <a:pt x="13" y="72"/>
                  </a:cubicBezTo>
                  <a:cubicBezTo>
                    <a:pt x="20" y="82"/>
                    <a:pt x="31" y="85"/>
                    <a:pt x="41" y="85"/>
                  </a:cubicBezTo>
                  <a:cubicBezTo>
                    <a:pt x="55" y="85"/>
                    <a:pt x="64" y="82"/>
                    <a:pt x="72" y="72"/>
                  </a:cubicBezTo>
                  <a:cubicBezTo>
                    <a:pt x="81" y="65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2" name="Freeform 673"/>
            <p:cNvSpPr>
              <a:spLocks/>
            </p:cNvSpPr>
            <p:nvPr/>
          </p:nvSpPr>
          <p:spPr bwMode="auto">
            <a:xfrm>
              <a:off x="2286" y="824"/>
              <a:ext cx="43" cy="44"/>
            </a:xfrm>
            <a:custGeom>
              <a:avLst/>
              <a:gdLst>
                <a:gd name="T0" fmla="*/ 72 w 85"/>
                <a:gd name="T1" fmla="*/ 14 h 86"/>
                <a:gd name="T2" fmla="*/ 41 w 85"/>
                <a:gd name="T3" fmla="*/ 0 h 86"/>
                <a:gd name="T4" fmla="*/ 13 w 85"/>
                <a:gd name="T5" fmla="*/ 14 h 86"/>
                <a:gd name="T6" fmla="*/ 0 w 85"/>
                <a:gd name="T7" fmla="*/ 42 h 86"/>
                <a:gd name="T8" fmla="*/ 13 w 85"/>
                <a:gd name="T9" fmla="*/ 73 h 86"/>
                <a:gd name="T10" fmla="*/ 41 w 85"/>
                <a:gd name="T11" fmla="*/ 86 h 86"/>
                <a:gd name="T12" fmla="*/ 72 w 85"/>
                <a:gd name="T13" fmla="*/ 73 h 86"/>
                <a:gd name="T14" fmla="*/ 85 w 85"/>
                <a:gd name="T15" fmla="*/ 42 h 86"/>
                <a:gd name="T16" fmla="*/ 72 w 85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4"/>
                  </a:moveTo>
                  <a:cubicBezTo>
                    <a:pt x="64" y="6"/>
                    <a:pt x="55" y="0"/>
                    <a:pt x="41" y="0"/>
                  </a:cubicBezTo>
                  <a:cubicBezTo>
                    <a:pt x="31" y="0"/>
                    <a:pt x="20" y="6"/>
                    <a:pt x="13" y="14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5"/>
                    <a:pt x="13" y="73"/>
                  </a:cubicBezTo>
                  <a:cubicBezTo>
                    <a:pt x="20" y="82"/>
                    <a:pt x="31" y="86"/>
                    <a:pt x="41" y="86"/>
                  </a:cubicBezTo>
                  <a:cubicBezTo>
                    <a:pt x="55" y="86"/>
                    <a:pt x="64" y="82"/>
                    <a:pt x="72" y="73"/>
                  </a:cubicBezTo>
                  <a:cubicBezTo>
                    <a:pt x="81" y="65"/>
                    <a:pt x="85" y="55"/>
                    <a:pt x="85" y="42"/>
                  </a:cubicBezTo>
                  <a:cubicBezTo>
                    <a:pt x="85" y="32"/>
                    <a:pt x="81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3" name="Freeform 674"/>
            <p:cNvSpPr>
              <a:spLocks/>
            </p:cNvSpPr>
            <p:nvPr/>
          </p:nvSpPr>
          <p:spPr bwMode="auto">
            <a:xfrm>
              <a:off x="2286" y="892"/>
              <a:ext cx="43" cy="44"/>
            </a:xfrm>
            <a:custGeom>
              <a:avLst/>
              <a:gdLst>
                <a:gd name="T0" fmla="*/ 72 w 85"/>
                <a:gd name="T1" fmla="*/ 14 h 86"/>
                <a:gd name="T2" fmla="*/ 41 w 85"/>
                <a:gd name="T3" fmla="*/ 0 h 86"/>
                <a:gd name="T4" fmla="*/ 13 w 85"/>
                <a:gd name="T5" fmla="*/ 14 h 86"/>
                <a:gd name="T6" fmla="*/ 0 w 85"/>
                <a:gd name="T7" fmla="*/ 42 h 86"/>
                <a:gd name="T8" fmla="*/ 13 w 85"/>
                <a:gd name="T9" fmla="*/ 73 h 86"/>
                <a:gd name="T10" fmla="*/ 41 w 85"/>
                <a:gd name="T11" fmla="*/ 86 h 86"/>
                <a:gd name="T12" fmla="*/ 72 w 85"/>
                <a:gd name="T13" fmla="*/ 73 h 86"/>
                <a:gd name="T14" fmla="*/ 85 w 85"/>
                <a:gd name="T15" fmla="*/ 42 h 86"/>
                <a:gd name="T16" fmla="*/ 72 w 85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4"/>
                  </a:moveTo>
                  <a:cubicBezTo>
                    <a:pt x="64" y="6"/>
                    <a:pt x="55" y="0"/>
                    <a:pt x="41" y="0"/>
                  </a:cubicBezTo>
                  <a:cubicBezTo>
                    <a:pt x="31" y="0"/>
                    <a:pt x="20" y="6"/>
                    <a:pt x="13" y="14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6"/>
                    <a:pt x="5" y="65"/>
                    <a:pt x="13" y="73"/>
                  </a:cubicBezTo>
                  <a:cubicBezTo>
                    <a:pt x="20" y="82"/>
                    <a:pt x="31" y="86"/>
                    <a:pt x="41" y="86"/>
                  </a:cubicBezTo>
                  <a:cubicBezTo>
                    <a:pt x="55" y="86"/>
                    <a:pt x="64" y="82"/>
                    <a:pt x="72" y="73"/>
                  </a:cubicBezTo>
                  <a:cubicBezTo>
                    <a:pt x="81" y="65"/>
                    <a:pt x="85" y="56"/>
                    <a:pt x="85" y="42"/>
                  </a:cubicBezTo>
                  <a:cubicBezTo>
                    <a:pt x="85" y="32"/>
                    <a:pt x="81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4" name="Freeform 675"/>
            <p:cNvSpPr>
              <a:spLocks/>
            </p:cNvSpPr>
            <p:nvPr/>
          </p:nvSpPr>
          <p:spPr bwMode="auto">
            <a:xfrm>
              <a:off x="2286" y="959"/>
              <a:ext cx="43" cy="44"/>
            </a:xfrm>
            <a:custGeom>
              <a:avLst/>
              <a:gdLst>
                <a:gd name="T0" fmla="*/ 72 w 85"/>
                <a:gd name="T1" fmla="*/ 13 h 85"/>
                <a:gd name="T2" fmla="*/ 41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1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1" y="0"/>
                  </a:cubicBezTo>
                  <a:cubicBezTo>
                    <a:pt x="31" y="0"/>
                    <a:pt x="20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0" y="81"/>
                    <a:pt x="31" y="85"/>
                    <a:pt x="41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5" name="Freeform 676"/>
            <p:cNvSpPr>
              <a:spLocks/>
            </p:cNvSpPr>
            <p:nvPr/>
          </p:nvSpPr>
          <p:spPr bwMode="auto">
            <a:xfrm>
              <a:off x="2286" y="1027"/>
              <a:ext cx="43" cy="43"/>
            </a:xfrm>
            <a:custGeom>
              <a:avLst/>
              <a:gdLst>
                <a:gd name="T0" fmla="*/ 72 w 85"/>
                <a:gd name="T1" fmla="*/ 13 h 85"/>
                <a:gd name="T2" fmla="*/ 41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1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1" y="0"/>
                  </a:cubicBezTo>
                  <a:cubicBezTo>
                    <a:pt x="31" y="0"/>
                    <a:pt x="20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0" y="81"/>
                    <a:pt x="31" y="85"/>
                    <a:pt x="41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6" name="Freeform 677"/>
            <p:cNvSpPr>
              <a:spLocks/>
            </p:cNvSpPr>
            <p:nvPr/>
          </p:nvSpPr>
          <p:spPr bwMode="auto">
            <a:xfrm>
              <a:off x="2353" y="622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7" name="Freeform 678"/>
            <p:cNvSpPr>
              <a:spLocks/>
            </p:cNvSpPr>
            <p:nvPr/>
          </p:nvSpPr>
          <p:spPr bwMode="auto">
            <a:xfrm>
              <a:off x="2353" y="690"/>
              <a:ext cx="44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8" name="Freeform 679"/>
            <p:cNvSpPr>
              <a:spLocks/>
            </p:cNvSpPr>
            <p:nvPr/>
          </p:nvSpPr>
          <p:spPr bwMode="auto">
            <a:xfrm>
              <a:off x="2353" y="757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6"/>
                    <a:pt x="55" y="0"/>
                    <a:pt x="42" y="0"/>
                  </a:cubicBezTo>
                  <a:cubicBezTo>
                    <a:pt x="31" y="0"/>
                    <a:pt x="21" y="6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5"/>
                    <a:pt x="13" y="72"/>
                  </a:cubicBezTo>
                  <a:cubicBezTo>
                    <a:pt x="21" y="82"/>
                    <a:pt x="31" y="85"/>
                    <a:pt x="42" y="85"/>
                  </a:cubicBezTo>
                  <a:cubicBezTo>
                    <a:pt x="55" y="85"/>
                    <a:pt x="64" y="82"/>
                    <a:pt x="72" y="72"/>
                  </a:cubicBezTo>
                  <a:cubicBezTo>
                    <a:pt x="81" y="65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9" name="Freeform 680"/>
            <p:cNvSpPr>
              <a:spLocks/>
            </p:cNvSpPr>
            <p:nvPr/>
          </p:nvSpPr>
          <p:spPr bwMode="auto">
            <a:xfrm>
              <a:off x="2353" y="824"/>
              <a:ext cx="44" cy="44"/>
            </a:xfrm>
            <a:custGeom>
              <a:avLst/>
              <a:gdLst>
                <a:gd name="T0" fmla="*/ 72 w 85"/>
                <a:gd name="T1" fmla="*/ 14 h 86"/>
                <a:gd name="T2" fmla="*/ 42 w 85"/>
                <a:gd name="T3" fmla="*/ 0 h 86"/>
                <a:gd name="T4" fmla="*/ 13 w 85"/>
                <a:gd name="T5" fmla="*/ 14 h 86"/>
                <a:gd name="T6" fmla="*/ 0 w 85"/>
                <a:gd name="T7" fmla="*/ 42 h 86"/>
                <a:gd name="T8" fmla="*/ 13 w 85"/>
                <a:gd name="T9" fmla="*/ 73 h 86"/>
                <a:gd name="T10" fmla="*/ 42 w 85"/>
                <a:gd name="T11" fmla="*/ 86 h 86"/>
                <a:gd name="T12" fmla="*/ 72 w 85"/>
                <a:gd name="T13" fmla="*/ 73 h 86"/>
                <a:gd name="T14" fmla="*/ 85 w 85"/>
                <a:gd name="T15" fmla="*/ 42 h 86"/>
                <a:gd name="T16" fmla="*/ 72 w 85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4"/>
                  </a:moveTo>
                  <a:cubicBezTo>
                    <a:pt x="64" y="6"/>
                    <a:pt x="55" y="0"/>
                    <a:pt x="42" y="0"/>
                  </a:cubicBezTo>
                  <a:cubicBezTo>
                    <a:pt x="31" y="0"/>
                    <a:pt x="21" y="6"/>
                    <a:pt x="13" y="14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5"/>
                    <a:pt x="13" y="73"/>
                  </a:cubicBezTo>
                  <a:cubicBezTo>
                    <a:pt x="21" y="82"/>
                    <a:pt x="31" y="86"/>
                    <a:pt x="42" y="86"/>
                  </a:cubicBezTo>
                  <a:cubicBezTo>
                    <a:pt x="55" y="86"/>
                    <a:pt x="64" y="82"/>
                    <a:pt x="72" y="73"/>
                  </a:cubicBezTo>
                  <a:cubicBezTo>
                    <a:pt x="81" y="65"/>
                    <a:pt x="85" y="55"/>
                    <a:pt x="85" y="42"/>
                  </a:cubicBezTo>
                  <a:cubicBezTo>
                    <a:pt x="85" y="32"/>
                    <a:pt x="81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0" name="Freeform 681"/>
            <p:cNvSpPr>
              <a:spLocks/>
            </p:cNvSpPr>
            <p:nvPr/>
          </p:nvSpPr>
          <p:spPr bwMode="auto">
            <a:xfrm>
              <a:off x="2353" y="892"/>
              <a:ext cx="44" cy="44"/>
            </a:xfrm>
            <a:custGeom>
              <a:avLst/>
              <a:gdLst>
                <a:gd name="T0" fmla="*/ 72 w 85"/>
                <a:gd name="T1" fmla="*/ 14 h 86"/>
                <a:gd name="T2" fmla="*/ 42 w 85"/>
                <a:gd name="T3" fmla="*/ 0 h 86"/>
                <a:gd name="T4" fmla="*/ 13 w 85"/>
                <a:gd name="T5" fmla="*/ 14 h 86"/>
                <a:gd name="T6" fmla="*/ 0 w 85"/>
                <a:gd name="T7" fmla="*/ 42 h 86"/>
                <a:gd name="T8" fmla="*/ 13 w 85"/>
                <a:gd name="T9" fmla="*/ 73 h 86"/>
                <a:gd name="T10" fmla="*/ 42 w 85"/>
                <a:gd name="T11" fmla="*/ 86 h 86"/>
                <a:gd name="T12" fmla="*/ 72 w 85"/>
                <a:gd name="T13" fmla="*/ 73 h 86"/>
                <a:gd name="T14" fmla="*/ 85 w 85"/>
                <a:gd name="T15" fmla="*/ 42 h 86"/>
                <a:gd name="T16" fmla="*/ 72 w 85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4"/>
                  </a:moveTo>
                  <a:cubicBezTo>
                    <a:pt x="64" y="6"/>
                    <a:pt x="55" y="0"/>
                    <a:pt x="42" y="0"/>
                  </a:cubicBezTo>
                  <a:cubicBezTo>
                    <a:pt x="31" y="0"/>
                    <a:pt x="21" y="6"/>
                    <a:pt x="13" y="14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6"/>
                    <a:pt x="5" y="65"/>
                    <a:pt x="13" y="73"/>
                  </a:cubicBezTo>
                  <a:cubicBezTo>
                    <a:pt x="21" y="82"/>
                    <a:pt x="31" y="86"/>
                    <a:pt x="42" y="86"/>
                  </a:cubicBezTo>
                  <a:cubicBezTo>
                    <a:pt x="55" y="86"/>
                    <a:pt x="64" y="82"/>
                    <a:pt x="72" y="73"/>
                  </a:cubicBezTo>
                  <a:cubicBezTo>
                    <a:pt x="81" y="65"/>
                    <a:pt x="85" y="56"/>
                    <a:pt x="85" y="42"/>
                  </a:cubicBezTo>
                  <a:cubicBezTo>
                    <a:pt x="85" y="32"/>
                    <a:pt x="81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1" name="Freeform 682"/>
            <p:cNvSpPr>
              <a:spLocks/>
            </p:cNvSpPr>
            <p:nvPr/>
          </p:nvSpPr>
          <p:spPr bwMode="auto">
            <a:xfrm>
              <a:off x="2353" y="959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72" name="Freeform 683"/>
            <p:cNvSpPr>
              <a:spLocks/>
            </p:cNvSpPr>
            <p:nvPr/>
          </p:nvSpPr>
          <p:spPr bwMode="auto">
            <a:xfrm>
              <a:off x="2420" y="622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73" name="Freeform 684"/>
            <p:cNvSpPr>
              <a:spLocks/>
            </p:cNvSpPr>
            <p:nvPr/>
          </p:nvSpPr>
          <p:spPr bwMode="auto">
            <a:xfrm>
              <a:off x="2420" y="690"/>
              <a:ext cx="44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75" name="Freeform 685"/>
            <p:cNvSpPr>
              <a:spLocks/>
            </p:cNvSpPr>
            <p:nvPr/>
          </p:nvSpPr>
          <p:spPr bwMode="auto">
            <a:xfrm>
              <a:off x="2420" y="757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6"/>
                    <a:pt x="55" y="0"/>
                    <a:pt x="42" y="0"/>
                  </a:cubicBezTo>
                  <a:cubicBezTo>
                    <a:pt x="31" y="0"/>
                    <a:pt x="21" y="6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5"/>
                    <a:pt x="13" y="72"/>
                  </a:cubicBezTo>
                  <a:cubicBezTo>
                    <a:pt x="21" y="82"/>
                    <a:pt x="31" y="85"/>
                    <a:pt x="42" y="85"/>
                  </a:cubicBezTo>
                  <a:cubicBezTo>
                    <a:pt x="55" y="85"/>
                    <a:pt x="64" y="82"/>
                    <a:pt x="72" y="72"/>
                  </a:cubicBezTo>
                  <a:cubicBezTo>
                    <a:pt x="81" y="65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76" name="Freeform 686"/>
            <p:cNvSpPr>
              <a:spLocks/>
            </p:cNvSpPr>
            <p:nvPr/>
          </p:nvSpPr>
          <p:spPr bwMode="auto">
            <a:xfrm>
              <a:off x="2420" y="824"/>
              <a:ext cx="44" cy="44"/>
            </a:xfrm>
            <a:custGeom>
              <a:avLst/>
              <a:gdLst>
                <a:gd name="T0" fmla="*/ 72 w 85"/>
                <a:gd name="T1" fmla="*/ 14 h 86"/>
                <a:gd name="T2" fmla="*/ 42 w 85"/>
                <a:gd name="T3" fmla="*/ 0 h 86"/>
                <a:gd name="T4" fmla="*/ 13 w 85"/>
                <a:gd name="T5" fmla="*/ 14 h 86"/>
                <a:gd name="T6" fmla="*/ 0 w 85"/>
                <a:gd name="T7" fmla="*/ 42 h 86"/>
                <a:gd name="T8" fmla="*/ 13 w 85"/>
                <a:gd name="T9" fmla="*/ 73 h 86"/>
                <a:gd name="T10" fmla="*/ 42 w 85"/>
                <a:gd name="T11" fmla="*/ 86 h 86"/>
                <a:gd name="T12" fmla="*/ 72 w 85"/>
                <a:gd name="T13" fmla="*/ 73 h 86"/>
                <a:gd name="T14" fmla="*/ 85 w 85"/>
                <a:gd name="T15" fmla="*/ 42 h 86"/>
                <a:gd name="T16" fmla="*/ 72 w 85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4"/>
                  </a:moveTo>
                  <a:cubicBezTo>
                    <a:pt x="64" y="6"/>
                    <a:pt x="55" y="0"/>
                    <a:pt x="42" y="0"/>
                  </a:cubicBezTo>
                  <a:cubicBezTo>
                    <a:pt x="31" y="0"/>
                    <a:pt x="21" y="6"/>
                    <a:pt x="13" y="14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5"/>
                    <a:pt x="13" y="73"/>
                  </a:cubicBezTo>
                  <a:cubicBezTo>
                    <a:pt x="21" y="82"/>
                    <a:pt x="31" y="86"/>
                    <a:pt x="42" y="86"/>
                  </a:cubicBezTo>
                  <a:cubicBezTo>
                    <a:pt x="55" y="86"/>
                    <a:pt x="64" y="82"/>
                    <a:pt x="72" y="73"/>
                  </a:cubicBezTo>
                  <a:cubicBezTo>
                    <a:pt x="81" y="65"/>
                    <a:pt x="85" y="55"/>
                    <a:pt x="85" y="42"/>
                  </a:cubicBezTo>
                  <a:cubicBezTo>
                    <a:pt x="85" y="32"/>
                    <a:pt x="81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77" name="Freeform 687"/>
            <p:cNvSpPr>
              <a:spLocks/>
            </p:cNvSpPr>
            <p:nvPr/>
          </p:nvSpPr>
          <p:spPr bwMode="auto">
            <a:xfrm>
              <a:off x="2420" y="892"/>
              <a:ext cx="44" cy="44"/>
            </a:xfrm>
            <a:custGeom>
              <a:avLst/>
              <a:gdLst>
                <a:gd name="T0" fmla="*/ 72 w 85"/>
                <a:gd name="T1" fmla="*/ 14 h 86"/>
                <a:gd name="T2" fmla="*/ 42 w 85"/>
                <a:gd name="T3" fmla="*/ 0 h 86"/>
                <a:gd name="T4" fmla="*/ 13 w 85"/>
                <a:gd name="T5" fmla="*/ 14 h 86"/>
                <a:gd name="T6" fmla="*/ 0 w 85"/>
                <a:gd name="T7" fmla="*/ 42 h 86"/>
                <a:gd name="T8" fmla="*/ 13 w 85"/>
                <a:gd name="T9" fmla="*/ 73 h 86"/>
                <a:gd name="T10" fmla="*/ 42 w 85"/>
                <a:gd name="T11" fmla="*/ 86 h 86"/>
                <a:gd name="T12" fmla="*/ 72 w 85"/>
                <a:gd name="T13" fmla="*/ 73 h 86"/>
                <a:gd name="T14" fmla="*/ 85 w 85"/>
                <a:gd name="T15" fmla="*/ 42 h 86"/>
                <a:gd name="T16" fmla="*/ 72 w 85"/>
                <a:gd name="T17" fmla="*/ 1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6">
                  <a:moveTo>
                    <a:pt x="72" y="14"/>
                  </a:moveTo>
                  <a:cubicBezTo>
                    <a:pt x="64" y="6"/>
                    <a:pt x="55" y="0"/>
                    <a:pt x="42" y="0"/>
                  </a:cubicBezTo>
                  <a:cubicBezTo>
                    <a:pt x="31" y="0"/>
                    <a:pt x="21" y="6"/>
                    <a:pt x="13" y="14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6"/>
                    <a:pt x="5" y="65"/>
                    <a:pt x="13" y="73"/>
                  </a:cubicBezTo>
                  <a:cubicBezTo>
                    <a:pt x="21" y="82"/>
                    <a:pt x="31" y="86"/>
                    <a:pt x="42" y="86"/>
                  </a:cubicBezTo>
                  <a:cubicBezTo>
                    <a:pt x="55" y="86"/>
                    <a:pt x="64" y="82"/>
                    <a:pt x="72" y="73"/>
                  </a:cubicBezTo>
                  <a:cubicBezTo>
                    <a:pt x="81" y="65"/>
                    <a:pt x="85" y="56"/>
                    <a:pt x="85" y="42"/>
                  </a:cubicBezTo>
                  <a:cubicBezTo>
                    <a:pt x="85" y="32"/>
                    <a:pt x="81" y="21"/>
                    <a:pt x="72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78" name="Freeform 688"/>
            <p:cNvSpPr>
              <a:spLocks/>
            </p:cNvSpPr>
            <p:nvPr/>
          </p:nvSpPr>
          <p:spPr bwMode="auto">
            <a:xfrm>
              <a:off x="2218" y="488"/>
              <a:ext cx="44" cy="43"/>
            </a:xfrm>
            <a:custGeom>
              <a:avLst/>
              <a:gdLst>
                <a:gd name="T0" fmla="*/ 73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3 w 86"/>
                <a:gd name="T13" fmla="*/ 72 h 85"/>
                <a:gd name="T14" fmla="*/ 86 w 86"/>
                <a:gd name="T15" fmla="*/ 42 h 85"/>
                <a:gd name="T16" fmla="*/ 73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3" y="13"/>
                  </a:moveTo>
                  <a:cubicBezTo>
                    <a:pt x="65" y="5"/>
                    <a:pt x="56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1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6" y="85"/>
                    <a:pt x="65" y="81"/>
                    <a:pt x="73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1"/>
                    <a:pt x="82" y="21"/>
                    <a:pt x="7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79" name="Freeform 689"/>
            <p:cNvSpPr>
              <a:spLocks/>
            </p:cNvSpPr>
            <p:nvPr/>
          </p:nvSpPr>
          <p:spPr bwMode="auto">
            <a:xfrm>
              <a:off x="2218" y="555"/>
              <a:ext cx="44" cy="44"/>
            </a:xfrm>
            <a:custGeom>
              <a:avLst/>
              <a:gdLst>
                <a:gd name="T0" fmla="*/ 73 w 86"/>
                <a:gd name="T1" fmla="*/ 13 h 85"/>
                <a:gd name="T2" fmla="*/ 42 w 86"/>
                <a:gd name="T3" fmla="*/ 0 h 85"/>
                <a:gd name="T4" fmla="*/ 13 w 86"/>
                <a:gd name="T5" fmla="*/ 13 h 85"/>
                <a:gd name="T6" fmla="*/ 0 w 86"/>
                <a:gd name="T7" fmla="*/ 42 h 85"/>
                <a:gd name="T8" fmla="*/ 13 w 86"/>
                <a:gd name="T9" fmla="*/ 72 h 85"/>
                <a:gd name="T10" fmla="*/ 42 w 86"/>
                <a:gd name="T11" fmla="*/ 85 h 85"/>
                <a:gd name="T12" fmla="*/ 73 w 86"/>
                <a:gd name="T13" fmla="*/ 72 h 85"/>
                <a:gd name="T14" fmla="*/ 86 w 86"/>
                <a:gd name="T15" fmla="*/ 42 h 85"/>
                <a:gd name="T16" fmla="*/ 73 w 86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85">
                  <a:moveTo>
                    <a:pt x="73" y="13"/>
                  </a:moveTo>
                  <a:cubicBezTo>
                    <a:pt x="65" y="5"/>
                    <a:pt x="56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6" y="21"/>
                    <a:pt x="0" y="31"/>
                    <a:pt x="0" y="42"/>
                  </a:cubicBezTo>
                  <a:cubicBezTo>
                    <a:pt x="0" y="55"/>
                    <a:pt x="6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6" y="85"/>
                    <a:pt x="65" y="81"/>
                    <a:pt x="73" y="72"/>
                  </a:cubicBezTo>
                  <a:cubicBezTo>
                    <a:pt x="82" y="64"/>
                    <a:pt x="86" y="55"/>
                    <a:pt x="86" y="42"/>
                  </a:cubicBezTo>
                  <a:cubicBezTo>
                    <a:pt x="86" y="31"/>
                    <a:pt x="82" y="21"/>
                    <a:pt x="7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80" name="Freeform 690"/>
            <p:cNvSpPr>
              <a:spLocks/>
            </p:cNvSpPr>
            <p:nvPr/>
          </p:nvSpPr>
          <p:spPr bwMode="auto">
            <a:xfrm>
              <a:off x="2286" y="488"/>
              <a:ext cx="43" cy="43"/>
            </a:xfrm>
            <a:custGeom>
              <a:avLst/>
              <a:gdLst>
                <a:gd name="T0" fmla="*/ 72 w 85"/>
                <a:gd name="T1" fmla="*/ 13 h 85"/>
                <a:gd name="T2" fmla="*/ 41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1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1" y="0"/>
                  </a:cubicBezTo>
                  <a:cubicBezTo>
                    <a:pt x="31" y="0"/>
                    <a:pt x="20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0" y="81"/>
                    <a:pt x="31" y="85"/>
                    <a:pt x="41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81" name="Freeform 691"/>
            <p:cNvSpPr>
              <a:spLocks/>
            </p:cNvSpPr>
            <p:nvPr/>
          </p:nvSpPr>
          <p:spPr bwMode="auto">
            <a:xfrm>
              <a:off x="2286" y="555"/>
              <a:ext cx="43" cy="44"/>
            </a:xfrm>
            <a:custGeom>
              <a:avLst/>
              <a:gdLst>
                <a:gd name="T0" fmla="*/ 72 w 85"/>
                <a:gd name="T1" fmla="*/ 13 h 85"/>
                <a:gd name="T2" fmla="*/ 41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1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1" y="0"/>
                  </a:cubicBezTo>
                  <a:cubicBezTo>
                    <a:pt x="31" y="0"/>
                    <a:pt x="20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0" y="81"/>
                    <a:pt x="31" y="85"/>
                    <a:pt x="41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82" name="Freeform 692"/>
            <p:cNvSpPr>
              <a:spLocks/>
            </p:cNvSpPr>
            <p:nvPr/>
          </p:nvSpPr>
          <p:spPr bwMode="auto">
            <a:xfrm>
              <a:off x="2353" y="488"/>
              <a:ext cx="44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83" name="Freeform 693"/>
            <p:cNvSpPr>
              <a:spLocks/>
            </p:cNvSpPr>
            <p:nvPr/>
          </p:nvSpPr>
          <p:spPr bwMode="auto">
            <a:xfrm>
              <a:off x="2353" y="555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84" name="Freeform 694"/>
            <p:cNvSpPr>
              <a:spLocks/>
            </p:cNvSpPr>
            <p:nvPr/>
          </p:nvSpPr>
          <p:spPr bwMode="auto">
            <a:xfrm>
              <a:off x="2420" y="555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85" name="Freeform 695"/>
            <p:cNvSpPr>
              <a:spLocks/>
            </p:cNvSpPr>
            <p:nvPr/>
          </p:nvSpPr>
          <p:spPr bwMode="auto">
            <a:xfrm>
              <a:off x="2083" y="622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2" y="64"/>
                    <a:pt x="85" y="55"/>
                    <a:pt x="85" y="42"/>
                  </a:cubicBezTo>
                  <a:cubicBezTo>
                    <a:pt x="85" y="32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86" name="Freeform 696"/>
            <p:cNvSpPr>
              <a:spLocks/>
            </p:cNvSpPr>
            <p:nvPr/>
          </p:nvSpPr>
          <p:spPr bwMode="auto">
            <a:xfrm>
              <a:off x="2083" y="690"/>
              <a:ext cx="44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2" y="0"/>
                    <a:pt x="21" y="5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2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2" y="64"/>
                    <a:pt x="85" y="55"/>
                    <a:pt x="85" y="42"/>
                  </a:cubicBezTo>
                  <a:cubicBezTo>
                    <a:pt x="85" y="32"/>
                    <a:pt x="82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87" name="Freeform 697"/>
            <p:cNvSpPr>
              <a:spLocks/>
            </p:cNvSpPr>
            <p:nvPr/>
          </p:nvSpPr>
          <p:spPr bwMode="auto">
            <a:xfrm>
              <a:off x="2420" y="959"/>
              <a:ext cx="44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1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1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88" name="Freeform 698"/>
            <p:cNvSpPr>
              <a:spLocks/>
            </p:cNvSpPr>
            <p:nvPr/>
          </p:nvSpPr>
          <p:spPr bwMode="auto">
            <a:xfrm>
              <a:off x="2488" y="690"/>
              <a:ext cx="43" cy="43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5"/>
                    <a:pt x="55" y="0"/>
                    <a:pt x="42" y="0"/>
                  </a:cubicBezTo>
                  <a:cubicBezTo>
                    <a:pt x="31" y="0"/>
                    <a:pt x="21" y="5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4"/>
                    <a:pt x="13" y="72"/>
                  </a:cubicBezTo>
                  <a:cubicBezTo>
                    <a:pt x="21" y="81"/>
                    <a:pt x="31" y="85"/>
                    <a:pt x="42" y="85"/>
                  </a:cubicBezTo>
                  <a:cubicBezTo>
                    <a:pt x="55" y="85"/>
                    <a:pt x="64" y="81"/>
                    <a:pt x="72" y="72"/>
                  </a:cubicBezTo>
                  <a:cubicBezTo>
                    <a:pt x="81" y="64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89" name="Freeform 699"/>
            <p:cNvSpPr>
              <a:spLocks/>
            </p:cNvSpPr>
            <p:nvPr/>
          </p:nvSpPr>
          <p:spPr bwMode="auto">
            <a:xfrm>
              <a:off x="2488" y="757"/>
              <a:ext cx="43" cy="44"/>
            </a:xfrm>
            <a:custGeom>
              <a:avLst/>
              <a:gdLst>
                <a:gd name="T0" fmla="*/ 72 w 85"/>
                <a:gd name="T1" fmla="*/ 13 h 85"/>
                <a:gd name="T2" fmla="*/ 42 w 85"/>
                <a:gd name="T3" fmla="*/ 0 h 85"/>
                <a:gd name="T4" fmla="*/ 13 w 85"/>
                <a:gd name="T5" fmla="*/ 13 h 85"/>
                <a:gd name="T6" fmla="*/ 0 w 85"/>
                <a:gd name="T7" fmla="*/ 42 h 85"/>
                <a:gd name="T8" fmla="*/ 13 w 85"/>
                <a:gd name="T9" fmla="*/ 72 h 85"/>
                <a:gd name="T10" fmla="*/ 42 w 85"/>
                <a:gd name="T11" fmla="*/ 85 h 85"/>
                <a:gd name="T12" fmla="*/ 72 w 85"/>
                <a:gd name="T13" fmla="*/ 72 h 85"/>
                <a:gd name="T14" fmla="*/ 85 w 85"/>
                <a:gd name="T15" fmla="*/ 42 h 85"/>
                <a:gd name="T16" fmla="*/ 72 w 85"/>
                <a:gd name="T17" fmla="*/ 1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85">
                  <a:moveTo>
                    <a:pt x="72" y="13"/>
                  </a:moveTo>
                  <a:cubicBezTo>
                    <a:pt x="64" y="6"/>
                    <a:pt x="55" y="0"/>
                    <a:pt x="42" y="0"/>
                  </a:cubicBezTo>
                  <a:cubicBezTo>
                    <a:pt x="31" y="0"/>
                    <a:pt x="21" y="6"/>
                    <a:pt x="13" y="13"/>
                  </a:cubicBezTo>
                  <a:cubicBezTo>
                    <a:pt x="5" y="21"/>
                    <a:pt x="0" y="32"/>
                    <a:pt x="0" y="42"/>
                  </a:cubicBezTo>
                  <a:cubicBezTo>
                    <a:pt x="0" y="55"/>
                    <a:pt x="5" y="65"/>
                    <a:pt x="13" y="72"/>
                  </a:cubicBezTo>
                  <a:cubicBezTo>
                    <a:pt x="21" y="82"/>
                    <a:pt x="31" y="85"/>
                    <a:pt x="42" y="85"/>
                  </a:cubicBezTo>
                  <a:cubicBezTo>
                    <a:pt x="55" y="85"/>
                    <a:pt x="64" y="82"/>
                    <a:pt x="72" y="72"/>
                  </a:cubicBezTo>
                  <a:cubicBezTo>
                    <a:pt x="81" y="65"/>
                    <a:pt x="85" y="55"/>
                    <a:pt x="85" y="42"/>
                  </a:cubicBezTo>
                  <a:cubicBezTo>
                    <a:pt x="85" y="32"/>
                    <a:pt x="81" y="21"/>
                    <a:pt x="7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71" name="Title 1"/>
          <p:cNvSpPr>
            <a:spLocks noGrp="1"/>
          </p:cNvSpPr>
          <p:nvPr>
            <p:ph type="title"/>
          </p:nvPr>
        </p:nvSpPr>
        <p:spPr>
          <a:xfrm>
            <a:off x="660400" y="57150"/>
            <a:ext cx="8229600" cy="954107"/>
          </a:xfrm>
        </p:spPr>
        <p:txBody>
          <a:bodyPr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uMuni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це глобальний сервіс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uk-UA" dirty="0" smtClean="0">
                <a:solidFill>
                  <a:schemeClr val="bg1"/>
                </a:solidFill>
              </a:rPr>
              <a:t>який зробить світ більш енергоефективним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98" name="Group 697"/>
          <p:cNvGrpSpPr/>
          <p:nvPr/>
        </p:nvGrpSpPr>
        <p:grpSpPr>
          <a:xfrm>
            <a:off x="5872884" y="1212982"/>
            <a:ext cx="1415739" cy="234615"/>
            <a:chOff x="6188827" y="3060886"/>
            <a:chExt cx="1307477" cy="234615"/>
          </a:xfrm>
        </p:grpSpPr>
        <p:sp>
          <p:nvSpPr>
            <p:cNvPr id="699" name="Freeform 23"/>
            <p:cNvSpPr>
              <a:spLocks noEditPoints="1"/>
            </p:cNvSpPr>
            <p:nvPr/>
          </p:nvSpPr>
          <p:spPr bwMode="auto">
            <a:xfrm>
              <a:off x="6188827" y="3134159"/>
              <a:ext cx="201879" cy="125288"/>
            </a:xfrm>
            <a:custGeom>
              <a:avLst/>
              <a:gdLst>
                <a:gd name="T0" fmla="*/ 19 w 374"/>
                <a:gd name="T1" fmla="*/ 22 h 232"/>
                <a:gd name="T2" fmla="*/ 169 w 374"/>
                <a:gd name="T3" fmla="*/ 102 h 232"/>
                <a:gd name="T4" fmla="*/ 187 w 374"/>
                <a:gd name="T5" fmla="*/ 106 h 232"/>
                <a:gd name="T6" fmla="*/ 205 w 374"/>
                <a:gd name="T7" fmla="*/ 102 h 232"/>
                <a:gd name="T8" fmla="*/ 355 w 374"/>
                <a:gd name="T9" fmla="*/ 22 h 232"/>
                <a:gd name="T10" fmla="*/ 356 w 374"/>
                <a:gd name="T11" fmla="*/ 0 h 232"/>
                <a:gd name="T12" fmla="*/ 18 w 374"/>
                <a:gd name="T13" fmla="*/ 0 h 232"/>
                <a:gd name="T14" fmla="*/ 19 w 374"/>
                <a:gd name="T15" fmla="*/ 22 h 232"/>
                <a:gd name="T16" fmla="*/ 359 w 374"/>
                <a:gd name="T17" fmla="*/ 62 h 232"/>
                <a:gd name="T18" fmla="*/ 205 w 374"/>
                <a:gd name="T19" fmla="*/ 142 h 232"/>
                <a:gd name="T20" fmla="*/ 187 w 374"/>
                <a:gd name="T21" fmla="*/ 146 h 232"/>
                <a:gd name="T22" fmla="*/ 169 w 374"/>
                <a:gd name="T23" fmla="*/ 142 h 232"/>
                <a:gd name="T24" fmla="*/ 15 w 374"/>
                <a:gd name="T25" fmla="*/ 62 h 232"/>
                <a:gd name="T26" fmla="*/ 7 w 374"/>
                <a:gd name="T27" fmla="*/ 66 h 232"/>
                <a:gd name="T28" fmla="*/ 7 w 374"/>
                <a:gd name="T29" fmla="*/ 213 h 232"/>
                <a:gd name="T30" fmla="*/ 27 w 374"/>
                <a:gd name="T31" fmla="*/ 232 h 232"/>
                <a:gd name="T32" fmla="*/ 347 w 374"/>
                <a:gd name="T33" fmla="*/ 232 h 232"/>
                <a:gd name="T34" fmla="*/ 367 w 374"/>
                <a:gd name="T35" fmla="*/ 213 h 232"/>
                <a:gd name="T36" fmla="*/ 367 w 374"/>
                <a:gd name="T37" fmla="*/ 66 h 232"/>
                <a:gd name="T38" fmla="*/ 359 w 374"/>
                <a:gd name="T39" fmla="*/ 6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4" h="232">
                  <a:moveTo>
                    <a:pt x="19" y="22"/>
                  </a:moveTo>
                  <a:cubicBezTo>
                    <a:pt x="28" y="27"/>
                    <a:pt x="164" y="99"/>
                    <a:pt x="169" y="102"/>
                  </a:cubicBezTo>
                  <a:cubicBezTo>
                    <a:pt x="174" y="105"/>
                    <a:pt x="180" y="106"/>
                    <a:pt x="187" y="106"/>
                  </a:cubicBezTo>
                  <a:cubicBezTo>
                    <a:pt x="193" y="106"/>
                    <a:pt x="200" y="105"/>
                    <a:pt x="205" y="102"/>
                  </a:cubicBezTo>
                  <a:cubicBezTo>
                    <a:pt x="210" y="99"/>
                    <a:pt x="345" y="27"/>
                    <a:pt x="355" y="22"/>
                  </a:cubicBezTo>
                  <a:cubicBezTo>
                    <a:pt x="365" y="16"/>
                    <a:pt x="374" y="0"/>
                    <a:pt x="356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9" y="16"/>
                    <a:pt x="19" y="22"/>
                  </a:cubicBezTo>
                  <a:close/>
                  <a:moveTo>
                    <a:pt x="359" y="62"/>
                  </a:moveTo>
                  <a:cubicBezTo>
                    <a:pt x="348" y="67"/>
                    <a:pt x="212" y="139"/>
                    <a:pt x="205" y="142"/>
                  </a:cubicBezTo>
                  <a:cubicBezTo>
                    <a:pt x="198" y="146"/>
                    <a:pt x="193" y="146"/>
                    <a:pt x="187" y="146"/>
                  </a:cubicBezTo>
                  <a:cubicBezTo>
                    <a:pt x="180" y="146"/>
                    <a:pt x="175" y="146"/>
                    <a:pt x="169" y="142"/>
                  </a:cubicBezTo>
                  <a:cubicBezTo>
                    <a:pt x="162" y="139"/>
                    <a:pt x="26" y="67"/>
                    <a:pt x="15" y="62"/>
                  </a:cubicBezTo>
                  <a:cubicBezTo>
                    <a:pt x="7" y="58"/>
                    <a:pt x="7" y="62"/>
                    <a:pt x="7" y="66"/>
                  </a:cubicBezTo>
                  <a:cubicBezTo>
                    <a:pt x="7" y="70"/>
                    <a:pt x="7" y="213"/>
                    <a:pt x="7" y="213"/>
                  </a:cubicBezTo>
                  <a:cubicBezTo>
                    <a:pt x="7" y="221"/>
                    <a:pt x="18" y="232"/>
                    <a:pt x="27" y="232"/>
                  </a:cubicBezTo>
                  <a:cubicBezTo>
                    <a:pt x="347" y="232"/>
                    <a:pt x="347" y="232"/>
                    <a:pt x="347" y="232"/>
                  </a:cubicBezTo>
                  <a:cubicBezTo>
                    <a:pt x="356" y="232"/>
                    <a:pt x="367" y="221"/>
                    <a:pt x="367" y="213"/>
                  </a:cubicBezTo>
                  <a:cubicBezTo>
                    <a:pt x="367" y="213"/>
                    <a:pt x="367" y="70"/>
                    <a:pt x="367" y="66"/>
                  </a:cubicBezTo>
                  <a:cubicBezTo>
                    <a:pt x="367" y="62"/>
                    <a:pt x="367" y="58"/>
                    <a:pt x="359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00" name="Content Placeholder 2"/>
            <p:cNvSpPr txBox="1">
              <a:spLocks/>
            </p:cNvSpPr>
            <p:nvPr/>
          </p:nvSpPr>
          <p:spPr>
            <a:xfrm>
              <a:off x="6401308" y="3060886"/>
              <a:ext cx="1094996" cy="23461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50" dirty="0" smtClean="0">
                  <a:solidFill>
                    <a:schemeClr val="bg1"/>
                  </a:solidFill>
                </a:rPr>
                <a:t>info@umuni.com</a:t>
              </a:r>
              <a:endParaRPr lang="en-US" sz="1050" dirty="0">
                <a:solidFill>
                  <a:schemeClr val="bg1"/>
                </a:solidFill>
              </a:endParaRPr>
            </a:p>
          </p:txBody>
        </p:sp>
      </p:grpSp>
      <p:sp>
        <p:nvSpPr>
          <p:cNvPr id="701" name="Rectangle 700"/>
          <p:cNvSpPr/>
          <p:nvPr/>
        </p:nvSpPr>
        <p:spPr>
          <a:xfrm>
            <a:off x="678090" y="1139598"/>
            <a:ext cx="36568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100" dirty="0" smtClean="0">
              <a:solidFill>
                <a:schemeClr val="bg1"/>
              </a:solidFill>
            </a:endParaRPr>
          </a:p>
          <a:p>
            <a:pPr algn="ctr"/>
            <a:r>
              <a:rPr lang="en-US" sz="1100" dirty="0" smtClean="0">
                <a:solidFill>
                  <a:schemeClr val="bg1"/>
                </a:solidFill>
              </a:rPr>
              <a:t>+38 (096) 466 92 23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702" name="Freeform 16"/>
          <p:cNvSpPr>
            <a:spLocks noEditPoints="1"/>
          </p:cNvSpPr>
          <p:nvPr/>
        </p:nvSpPr>
        <p:spPr bwMode="auto">
          <a:xfrm>
            <a:off x="1696893" y="1354224"/>
            <a:ext cx="134618" cy="173180"/>
          </a:xfrm>
          <a:custGeom>
            <a:avLst/>
            <a:gdLst>
              <a:gd name="T0" fmla="*/ 192 w 232"/>
              <a:gd name="T1" fmla="*/ 0 h 392"/>
              <a:gd name="T2" fmla="*/ 40 w 232"/>
              <a:gd name="T3" fmla="*/ 0 h 392"/>
              <a:gd name="T4" fmla="*/ 0 w 232"/>
              <a:gd name="T5" fmla="*/ 40 h 392"/>
              <a:gd name="T6" fmla="*/ 0 w 232"/>
              <a:gd name="T7" fmla="*/ 352 h 392"/>
              <a:gd name="T8" fmla="*/ 40 w 232"/>
              <a:gd name="T9" fmla="*/ 392 h 392"/>
              <a:gd name="T10" fmla="*/ 192 w 232"/>
              <a:gd name="T11" fmla="*/ 392 h 392"/>
              <a:gd name="T12" fmla="*/ 232 w 232"/>
              <a:gd name="T13" fmla="*/ 352 h 392"/>
              <a:gd name="T14" fmla="*/ 232 w 232"/>
              <a:gd name="T15" fmla="*/ 40 h 392"/>
              <a:gd name="T16" fmla="*/ 192 w 232"/>
              <a:gd name="T17" fmla="*/ 0 h 392"/>
              <a:gd name="T18" fmla="*/ 116 w 232"/>
              <a:gd name="T19" fmla="*/ 376 h 392"/>
              <a:gd name="T20" fmla="*/ 88 w 232"/>
              <a:gd name="T21" fmla="*/ 356 h 392"/>
              <a:gd name="T22" fmla="*/ 116 w 232"/>
              <a:gd name="T23" fmla="*/ 336 h 392"/>
              <a:gd name="T24" fmla="*/ 144 w 232"/>
              <a:gd name="T25" fmla="*/ 356 h 392"/>
              <a:gd name="T26" fmla="*/ 116 w 232"/>
              <a:gd name="T27" fmla="*/ 376 h 392"/>
              <a:gd name="T28" fmla="*/ 200 w 232"/>
              <a:gd name="T29" fmla="*/ 316 h 392"/>
              <a:gd name="T30" fmla="*/ 32 w 232"/>
              <a:gd name="T31" fmla="*/ 316 h 392"/>
              <a:gd name="T32" fmla="*/ 32 w 232"/>
              <a:gd name="T33" fmla="*/ 52 h 392"/>
              <a:gd name="T34" fmla="*/ 200 w 232"/>
              <a:gd name="T35" fmla="*/ 52 h 392"/>
              <a:gd name="T36" fmla="*/ 200 w 232"/>
              <a:gd name="T37" fmla="*/ 316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32" h="392">
                <a:moveTo>
                  <a:pt x="192" y="0"/>
                </a:moveTo>
                <a:cubicBezTo>
                  <a:pt x="40" y="0"/>
                  <a:pt x="40" y="0"/>
                  <a:pt x="40" y="0"/>
                </a:cubicBezTo>
                <a:cubicBezTo>
                  <a:pt x="18" y="0"/>
                  <a:pt x="0" y="18"/>
                  <a:pt x="0" y="40"/>
                </a:cubicBezTo>
                <a:cubicBezTo>
                  <a:pt x="0" y="352"/>
                  <a:pt x="0" y="352"/>
                  <a:pt x="0" y="352"/>
                </a:cubicBezTo>
                <a:cubicBezTo>
                  <a:pt x="0" y="374"/>
                  <a:pt x="18" y="392"/>
                  <a:pt x="40" y="392"/>
                </a:cubicBezTo>
                <a:cubicBezTo>
                  <a:pt x="192" y="392"/>
                  <a:pt x="192" y="392"/>
                  <a:pt x="192" y="392"/>
                </a:cubicBezTo>
                <a:cubicBezTo>
                  <a:pt x="214" y="392"/>
                  <a:pt x="232" y="374"/>
                  <a:pt x="232" y="352"/>
                </a:cubicBezTo>
                <a:cubicBezTo>
                  <a:pt x="232" y="40"/>
                  <a:pt x="232" y="40"/>
                  <a:pt x="232" y="40"/>
                </a:cubicBezTo>
                <a:cubicBezTo>
                  <a:pt x="232" y="18"/>
                  <a:pt x="214" y="0"/>
                  <a:pt x="192" y="0"/>
                </a:cubicBezTo>
                <a:close/>
                <a:moveTo>
                  <a:pt x="116" y="376"/>
                </a:moveTo>
                <a:cubicBezTo>
                  <a:pt x="101" y="376"/>
                  <a:pt x="88" y="367"/>
                  <a:pt x="88" y="356"/>
                </a:cubicBezTo>
                <a:cubicBezTo>
                  <a:pt x="88" y="345"/>
                  <a:pt x="101" y="336"/>
                  <a:pt x="116" y="336"/>
                </a:cubicBezTo>
                <a:cubicBezTo>
                  <a:pt x="131" y="336"/>
                  <a:pt x="144" y="345"/>
                  <a:pt x="144" y="356"/>
                </a:cubicBezTo>
                <a:cubicBezTo>
                  <a:pt x="144" y="367"/>
                  <a:pt x="131" y="376"/>
                  <a:pt x="116" y="376"/>
                </a:cubicBezTo>
                <a:close/>
                <a:moveTo>
                  <a:pt x="200" y="316"/>
                </a:moveTo>
                <a:cubicBezTo>
                  <a:pt x="32" y="316"/>
                  <a:pt x="32" y="316"/>
                  <a:pt x="32" y="316"/>
                </a:cubicBezTo>
                <a:cubicBezTo>
                  <a:pt x="32" y="52"/>
                  <a:pt x="32" y="52"/>
                  <a:pt x="32" y="52"/>
                </a:cubicBezTo>
                <a:cubicBezTo>
                  <a:pt x="200" y="52"/>
                  <a:pt x="200" y="52"/>
                  <a:pt x="200" y="52"/>
                </a:cubicBezTo>
                <a:lnTo>
                  <a:pt x="200" y="3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16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le 1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523220"/>
          </a:xfrm>
        </p:spPr>
        <p:txBody>
          <a:bodyPr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Рішенні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2" name="Content Placeholder 2"/>
          <p:cNvSpPr>
            <a:spLocks noGrp="1"/>
          </p:cNvSpPr>
          <p:nvPr>
            <p:ph idx="1"/>
          </p:nvPr>
        </p:nvSpPr>
        <p:spPr>
          <a:xfrm>
            <a:off x="533400" y="895350"/>
            <a:ext cx="8229600" cy="1200329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uk-UA" sz="2400" dirty="0" smtClean="0">
                <a:solidFill>
                  <a:schemeClr val="bg1"/>
                </a:solidFill>
              </a:rPr>
              <a:t>Інтернет базоване Рішення-як-Сервіс для збору, моніторингу та аналізу споживання енергетичних ресурсів в будівлях. Розраховане на використання у великій кількості будівель.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73" name="Rectangle 172"/>
          <p:cNvSpPr/>
          <p:nvPr/>
        </p:nvSpPr>
        <p:spPr>
          <a:xfrm>
            <a:off x="4343400" y="927481"/>
            <a:ext cx="457200" cy="23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49" name="Diagram 748"/>
          <p:cNvGraphicFramePr/>
          <p:nvPr>
            <p:extLst>
              <p:ext uri="{D42A27DB-BD31-4B8C-83A1-F6EECF244321}">
                <p14:modId xmlns:p14="http://schemas.microsoft.com/office/powerpoint/2010/main" val="2288553564"/>
              </p:ext>
            </p:extLst>
          </p:nvPr>
        </p:nvGraphicFramePr>
        <p:xfrm>
          <a:off x="685800" y="2343150"/>
          <a:ext cx="7198410" cy="281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536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graphicEl>
                                              <a:dgm id="{31D1016D-E845-420A-9D96-2392CF9C7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9">
                                            <p:graphicEl>
                                              <a:dgm id="{31D1016D-E845-420A-9D96-2392CF9C71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graphicEl>
                                              <a:dgm id="{E704CB68-EE45-47EA-8D6C-9876FC1F61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49">
                                            <p:graphicEl>
                                              <a:dgm id="{E704CB68-EE45-47EA-8D6C-9876FC1F61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graphicEl>
                                              <a:dgm id="{DD6C64AB-DCB9-40B4-9670-E7BC915EEA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49">
                                            <p:graphicEl>
                                              <a:dgm id="{DD6C64AB-DCB9-40B4-9670-E7BC915EEA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graphicEl>
                                              <a:dgm id="{E125A24A-CC28-4566-AAD9-038B7717D4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49">
                                            <p:graphicEl>
                                              <a:dgm id="{E125A24A-CC28-4566-AAD9-038B7717D4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49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133599" y="1078362"/>
            <a:ext cx="1788991" cy="954107"/>
          </a:xfrm>
        </p:spPr>
        <p:txBody>
          <a:bodyPr wrap="square">
            <a:spAutoFit/>
          </a:bodyPr>
          <a:lstStyle/>
          <a:p>
            <a:pPr algn="r"/>
            <a:r>
              <a:rPr lang="ru-RU" dirty="0" err="1" smtClean="0">
                <a:solidFill>
                  <a:schemeClr val="bg1"/>
                </a:solidFill>
              </a:rPr>
              <a:t>Основн</a:t>
            </a:r>
            <a:r>
              <a:rPr lang="ru-RU" dirty="0" err="1">
                <a:solidFill>
                  <a:schemeClr val="bg1"/>
                </a:solidFill>
              </a:rPr>
              <a:t>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р</a:t>
            </a:r>
            <a:r>
              <a:rPr lang="ru-RU" dirty="0" err="1">
                <a:solidFill>
                  <a:schemeClr val="bg1"/>
                </a:solidFill>
              </a:rPr>
              <a:t>і</a:t>
            </a:r>
            <a:r>
              <a:rPr lang="ru-RU" dirty="0" err="1" smtClean="0">
                <a:solidFill>
                  <a:schemeClr val="bg1"/>
                </a:solidFill>
              </a:rPr>
              <a:t>шення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828800" y="1715918"/>
            <a:ext cx="2093791" cy="30479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endParaRPr lang="en-US" sz="1100" dirty="0"/>
          </a:p>
        </p:txBody>
      </p:sp>
      <p:grpSp>
        <p:nvGrpSpPr>
          <p:cNvPr id="6" name="Group 5"/>
          <p:cNvGrpSpPr/>
          <p:nvPr/>
        </p:nvGrpSpPr>
        <p:grpSpPr>
          <a:xfrm>
            <a:off x="4131394" y="1396003"/>
            <a:ext cx="4555406" cy="3991338"/>
            <a:chOff x="4131394" y="1405429"/>
            <a:chExt cx="4250606" cy="3991338"/>
          </a:xfrm>
        </p:grpSpPr>
        <p:sp>
          <p:nvSpPr>
            <p:cNvPr id="9" name="Oval 8"/>
            <p:cNvSpPr/>
            <p:nvPr/>
          </p:nvSpPr>
          <p:spPr>
            <a:xfrm>
              <a:off x="4131394" y="2058919"/>
              <a:ext cx="43013" cy="43013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4152900" y="1405429"/>
              <a:ext cx="0" cy="533400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ontent Placeholder 7"/>
            <p:cNvSpPr txBox="1">
              <a:spLocks/>
            </p:cNvSpPr>
            <p:nvPr/>
          </p:nvSpPr>
          <p:spPr>
            <a:xfrm>
              <a:off x="4274025" y="1857337"/>
              <a:ext cx="4107975" cy="3539430"/>
            </a:xfrm>
            <a:prstGeom prst="rect">
              <a:avLst/>
            </a:prstGeom>
          </p:spPr>
          <p:txBody>
            <a:bodyPr vert="horz" wrap="square" lIns="91440" tIns="45720" rIns="91440" bIns="45720" rtlCol="0">
              <a:sp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50000"/>
                </a:lnSpc>
                <a:buNone/>
              </a:pPr>
              <a:r>
                <a:rPr lang="uk-UA" sz="1400" dirty="0" smtClean="0">
                  <a:solidFill>
                    <a:schemeClr val="bg1"/>
                  </a:solidFill>
                </a:rPr>
                <a:t>максимально </a:t>
              </a:r>
              <a:r>
                <a:rPr lang="uk-UA" sz="1400" dirty="0">
                  <a:solidFill>
                    <a:schemeClr val="bg1"/>
                  </a:solidFill>
                </a:rPr>
                <a:t>спрощений збір показів лічильників з усіх будівель в одну базу даних</a:t>
              </a:r>
            </a:p>
            <a:p>
              <a:pPr marL="0" indent="0">
                <a:lnSpc>
                  <a:spcPct val="150000"/>
                </a:lnSpc>
                <a:buNone/>
              </a:pPr>
              <a:r>
                <a:rPr lang="uk-UA" sz="1400" dirty="0">
                  <a:solidFill>
                    <a:schemeClr val="bg1"/>
                  </a:solidFill>
                </a:rPr>
                <a:t>зручний інтерфейс моніторингу за споживанням енергоресурсів</a:t>
              </a:r>
            </a:p>
            <a:p>
              <a:pPr marL="0" indent="0">
                <a:lnSpc>
                  <a:spcPct val="150000"/>
                </a:lnSpc>
                <a:buNone/>
              </a:pPr>
              <a:r>
                <a:rPr lang="uk-UA" sz="1400" dirty="0">
                  <a:solidFill>
                    <a:schemeClr val="bg1"/>
                  </a:solidFill>
                </a:rPr>
                <a:t>система доступного аналізу і звітів по кожній будівлі окремо і по групах будівель</a:t>
              </a:r>
            </a:p>
            <a:p>
              <a:pPr marL="0" indent="0">
                <a:lnSpc>
                  <a:spcPct val="150000"/>
                </a:lnSpc>
                <a:buNone/>
              </a:pPr>
              <a:r>
                <a:rPr lang="uk-UA" sz="1400" dirty="0">
                  <a:solidFill>
                    <a:schemeClr val="bg1"/>
                  </a:solidFill>
                </a:rPr>
                <a:t>розподіл доступу і ролей користувачів</a:t>
              </a:r>
            </a:p>
            <a:p>
              <a:pPr marL="0" indent="0">
                <a:lnSpc>
                  <a:spcPct val="150000"/>
                </a:lnSpc>
                <a:buNone/>
              </a:pPr>
              <a:r>
                <a:rPr lang="ru-RU" sz="1400" dirty="0" err="1" smtClean="0">
                  <a:solidFill>
                    <a:schemeClr val="bg1"/>
                  </a:solidFill>
                </a:rPr>
                <a:t>механізми</a:t>
              </a:r>
              <a:r>
                <a:rPr lang="ru-RU" sz="1400" dirty="0" smtClean="0">
                  <a:solidFill>
                    <a:schemeClr val="bg1"/>
                  </a:solidFill>
                </a:rPr>
                <a:t> </a:t>
              </a:r>
              <a:r>
                <a:rPr lang="ru-RU" sz="1400" dirty="0">
                  <a:solidFill>
                    <a:schemeClr val="bg1"/>
                  </a:solidFill>
                </a:rPr>
                <a:t>для </a:t>
              </a:r>
              <a:r>
                <a:rPr lang="ru-RU" sz="1400" dirty="0" err="1">
                  <a:solidFill>
                    <a:schemeClr val="bg1"/>
                  </a:solidFill>
                </a:rPr>
                <a:t>поведінкових</a:t>
              </a:r>
              <a:r>
                <a:rPr lang="ru-RU" sz="1400" dirty="0">
                  <a:solidFill>
                    <a:schemeClr val="bg1"/>
                  </a:solidFill>
                </a:rPr>
                <a:t> </a:t>
              </a:r>
              <a:r>
                <a:rPr lang="ru-RU" sz="1400" dirty="0" err="1">
                  <a:solidFill>
                    <a:schemeClr val="bg1"/>
                  </a:solidFill>
                </a:rPr>
                <a:t>змін</a:t>
              </a:r>
              <a:r>
                <a:rPr lang="ru-RU" sz="1400" dirty="0">
                  <a:solidFill>
                    <a:schemeClr val="bg1"/>
                  </a:solidFill>
                </a:rPr>
                <a:t> </a:t>
              </a:r>
              <a:r>
                <a:rPr lang="ru-RU" sz="1400" dirty="0" err="1">
                  <a:solidFill>
                    <a:schemeClr val="bg1"/>
                  </a:solidFill>
                </a:rPr>
                <a:t>споживачів</a:t>
              </a:r>
              <a:r>
                <a:rPr lang="ru-RU" sz="1400" dirty="0">
                  <a:solidFill>
                    <a:schemeClr val="bg1"/>
                  </a:solidFill>
                </a:rPr>
                <a:t> </a:t>
              </a:r>
              <a:r>
                <a:rPr lang="ru-RU" sz="1400" dirty="0" err="1">
                  <a:solidFill>
                    <a:schemeClr val="bg1"/>
                  </a:solidFill>
                </a:rPr>
                <a:t>ресурсів</a:t>
              </a:r>
              <a:r>
                <a:rPr lang="ru-RU" sz="1400" dirty="0">
                  <a:solidFill>
                    <a:schemeClr val="bg1"/>
                  </a:solidFill>
                </a:rPr>
                <a:t> (</a:t>
              </a:r>
              <a:r>
                <a:rPr lang="ru-RU" sz="1400" dirty="0" err="1">
                  <a:solidFill>
                    <a:schemeClr val="bg1"/>
                  </a:solidFill>
                </a:rPr>
                <a:t>порівняння</a:t>
              </a:r>
              <a:r>
                <a:rPr lang="ru-RU" sz="1400" dirty="0">
                  <a:solidFill>
                    <a:schemeClr val="bg1"/>
                  </a:solidFill>
                </a:rPr>
                <a:t>, </a:t>
              </a:r>
              <a:r>
                <a:rPr lang="ru-RU" sz="1400" dirty="0" err="1">
                  <a:solidFill>
                    <a:schemeClr val="bg1"/>
                  </a:solidFill>
                </a:rPr>
                <a:t>змагання</a:t>
              </a:r>
              <a:r>
                <a:rPr lang="ru-RU" sz="1400" dirty="0">
                  <a:solidFill>
                    <a:schemeClr val="bg1"/>
                  </a:solidFill>
                </a:rPr>
                <a:t>, </a:t>
              </a:r>
              <a:r>
                <a:rPr lang="ru-RU" sz="1400" dirty="0" smtClean="0">
                  <a:solidFill>
                    <a:schemeClr val="bg1"/>
                  </a:solidFill>
                </a:rPr>
                <a:t>...</a:t>
              </a:r>
              <a:r>
                <a:rPr lang="en-US" sz="1400" dirty="0">
                  <a:solidFill>
                    <a:schemeClr val="bg1"/>
                  </a:solidFill>
                </a:rPr>
                <a:t>)</a:t>
              </a:r>
              <a:endParaRPr lang="en-US" sz="1400" dirty="0" smtClean="0">
                <a:solidFill>
                  <a:schemeClr val="bg1"/>
                </a:solidFill>
              </a:endParaRPr>
            </a:p>
            <a:p>
              <a:pPr marL="0" indent="0">
                <a:lnSpc>
                  <a:spcPct val="150000"/>
                </a:lnSpc>
                <a:buFont typeface="Arial" pitchFamily="34" charset="0"/>
                <a:buNone/>
              </a:pPr>
              <a:endParaRPr lang="en-US" sz="1400" dirty="0" smtClean="0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4152900" y="4257576"/>
              <a:ext cx="0" cy="127692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Oval 23"/>
            <p:cNvSpPr/>
            <p:nvPr/>
          </p:nvSpPr>
          <p:spPr>
            <a:xfrm>
              <a:off x="4131394" y="2781985"/>
              <a:ext cx="43013" cy="43013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4131394" y="3505051"/>
              <a:ext cx="43013" cy="43013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Freeform 6"/>
            <p:cNvSpPr>
              <a:spLocks noEditPoints="1"/>
            </p:cNvSpPr>
            <p:nvPr/>
          </p:nvSpPr>
          <p:spPr bwMode="auto">
            <a:xfrm>
              <a:off x="4359302" y="1445351"/>
              <a:ext cx="452840" cy="323359"/>
            </a:xfrm>
            <a:custGeom>
              <a:avLst/>
              <a:gdLst>
                <a:gd name="T0" fmla="*/ 40 w 280"/>
                <a:gd name="T1" fmla="*/ 160 h 200"/>
                <a:gd name="T2" fmla="*/ 20 w 280"/>
                <a:gd name="T3" fmla="*/ 160 h 200"/>
                <a:gd name="T4" fmla="*/ 0 w 280"/>
                <a:gd name="T5" fmla="*/ 180 h 200"/>
                <a:gd name="T6" fmla="*/ 20 w 280"/>
                <a:gd name="T7" fmla="*/ 200 h 200"/>
                <a:gd name="T8" fmla="*/ 40 w 280"/>
                <a:gd name="T9" fmla="*/ 200 h 200"/>
                <a:gd name="T10" fmla="*/ 60 w 280"/>
                <a:gd name="T11" fmla="*/ 180 h 200"/>
                <a:gd name="T12" fmla="*/ 40 w 280"/>
                <a:gd name="T13" fmla="*/ 160 h 200"/>
                <a:gd name="T14" fmla="*/ 40 w 280"/>
                <a:gd name="T15" fmla="*/ 80 h 200"/>
                <a:gd name="T16" fmla="*/ 20 w 280"/>
                <a:gd name="T17" fmla="*/ 80 h 200"/>
                <a:gd name="T18" fmla="*/ 0 w 280"/>
                <a:gd name="T19" fmla="*/ 100 h 200"/>
                <a:gd name="T20" fmla="*/ 20 w 280"/>
                <a:gd name="T21" fmla="*/ 120 h 200"/>
                <a:gd name="T22" fmla="*/ 40 w 280"/>
                <a:gd name="T23" fmla="*/ 120 h 200"/>
                <a:gd name="T24" fmla="*/ 60 w 280"/>
                <a:gd name="T25" fmla="*/ 100 h 200"/>
                <a:gd name="T26" fmla="*/ 40 w 280"/>
                <a:gd name="T27" fmla="*/ 80 h 200"/>
                <a:gd name="T28" fmla="*/ 40 w 280"/>
                <a:gd name="T29" fmla="*/ 0 h 200"/>
                <a:gd name="T30" fmla="*/ 20 w 280"/>
                <a:gd name="T31" fmla="*/ 0 h 200"/>
                <a:gd name="T32" fmla="*/ 0 w 280"/>
                <a:gd name="T33" fmla="*/ 20 h 200"/>
                <a:gd name="T34" fmla="*/ 20 w 280"/>
                <a:gd name="T35" fmla="*/ 40 h 200"/>
                <a:gd name="T36" fmla="*/ 40 w 280"/>
                <a:gd name="T37" fmla="*/ 40 h 200"/>
                <a:gd name="T38" fmla="*/ 60 w 280"/>
                <a:gd name="T39" fmla="*/ 20 h 200"/>
                <a:gd name="T40" fmla="*/ 40 w 280"/>
                <a:gd name="T41" fmla="*/ 0 h 200"/>
                <a:gd name="T42" fmla="*/ 120 w 280"/>
                <a:gd name="T43" fmla="*/ 40 h 200"/>
                <a:gd name="T44" fmla="*/ 260 w 280"/>
                <a:gd name="T45" fmla="*/ 40 h 200"/>
                <a:gd name="T46" fmla="*/ 280 w 280"/>
                <a:gd name="T47" fmla="*/ 20 h 200"/>
                <a:gd name="T48" fmla="*/ 260 w 280"/>
                <a:gd name="T49" fmla="*/ 0 h 200"/>
                <a:gd name="T50" fmla="*/ 120 w 280"/>
                <a:gd name="T51" fmla="*/ 0 h 200"/>
                <a:gd name="T52" fmla="*/ 100 w 280"/>
                <a:gd name="T53" fmla="*/ 20 h 200"/>
                <a:gd name="T54" fmla="*/ 120 w 280"/>
                <a:gd name="T55" fmla="*/ 40 h 200"/>
                <a:gd name="T56" fmla="*/ 260 w 280"/>
                <a:gd name="T57" fmla="*/ 80 h 200"/>
                <a:gd name="T58" fmla="*/ 120 w 280"/>
                <a:gd name="T59" fmla="*/ 80 h 200"/>
                <a:gd name="T60" fmla="*/ 100 w 280"/>
                <a:gd name="T61" fmla="*/ 100 h 200"/>
                <a:gd name="T62" fmla="*/ 120 w 280"/>
                <a:gd name="T63" fmla="*/ 120 h 200"/>
                <a:gd name="T64" fmla="*/ 260 w 280"/>
                <a:gd name="T65" fmla="*/ 120 h 200"/>
                <a:gd name="T66" fmla="*/ 280 w 280"/>
                <a:gd name="T67" fmla="*/ 100 h 200"/>
                <a:gd name="T68" fmla="*/ 260 w 280"/>
                <a:gd name="T69" fmla="*/ 80 h 200"/>
                <a:gd name="T70" fmla="*/ 260 w 280"/>
                <a:gd name="T71" fmla="*/ 160 h 200"/>
                <a:gd name="T72" fmla="*/ 120 w 280"/>
                <a:gd name="T73" fmla="*/ 160 h 200"/>
                <a:gd name="T74" fmla="*/ 100 w 280"/>
                <a:gd name="T75" fmla="*/ 180 h 200"/>
                <a:gd name="T76" fmla="*/ 120 w 280"/>
                <a:gd name="T77" fmla="*/ 200 h 200"/>
                <a:gd name="T78" fmla="*/ 260 w 280"/>
                <a:gd name="T79" fmla="*/ 200 h 200"/>
                <a:gd name="T80" fmla="*/ 280 w 280"/>
                <a:gd name="T81" fmla="*/ 180 h 200"/>
                <a:gd name="T82" fmla="*/ 260 w 280"/>
                <a:gd name="T83" fmla="*/ 16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0" h="200">
                  <a:moveTo>
                    <a:pt x="40" y="160"/>
                  </a:moveTo>
                  <a:cubicBezTo>
                    <a:pt x="20" y="160"/>
                    <a:pt x="20" y="160"/>
                    <a:pt x="20" y="160"/>
                  </a:cubicBezTo>
                  <a:cubicBezTo>
                    <a:pt x="9" y="160"/>
                    <a:pt x="0" y="169"/>
                    <a:pt x="0" y="180"/>
                  </a:cubicBezTo>
                  <a:cubicBezTo>
                    <a:pt x="0" y="191"/>
                    <a:pt x="9" y="200"/>
                    <a:pt x="20" y="200"/>
                  </a:cubicBezTo>
                  <a:cubicBezTo>
                    <a:pt x="40" y="200"/>
                    <a:pt x="40" y="200"/>
                    <a:pt x="40" y="200"/>
                  </a:cubicBezTo>
                  <a:cubicBezTo>
                    <a:pt x="51" y="200"/>
                    <a:pt x="60" y="191"/>
                    <a:pt x="60" y="180"/>
                  </a:cubicBezTo>
                  <a:cubicBezTo>
                    <a:pt x="60" y="169"/>
                    <a:pt x="51" y="160"/>
                    <a:pt x="40" y="160"/>
                  </a:cubicBezTo>
                  <a:close/>
                  <a:moveTo>
                    <a:pt x="40" y="80"/>
                  </a:moveTo>
                  <a:cubicBezTo>
                    <a:pt x="20" y="80"/>
                    <a:pt x="20" y="80"/>
                    <a:pt x="20" y="80"/>
                  </a:cubicBezTo>
                  <a:cubicBezTo>
                    <a:pt x="9" y="80"/>
                    <a:pt x="0" y="89"/>
                    <a:pt x="0" y="100"/>
                  </a:cubicBezTo>
                  <a:cubicBezTo>
                    <a:pt x="0" y="111"/>
                    <a:pt x="9" y="120"/>
                    <a:pt x="20" y="120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51" y="120"/>
                    <a:pt x="60" y="111"/>
                    <a:pt x="60" y="100"/>
                  </a:cubicBezTo>
                  <a:cubicBezTo>
                    <a:pt x="60" y="89"/>
                    <a:pt x="51" y="80"/>
                    <a:pt x="40" y="80"/>
                  </a:cubicBezTo>
                  <a:close/>
                  <a:moveTo>
                    <a:pt x="4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31"/>
                    <a:pt x="9" y="40"/>
                    <a:pt x="2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51" y="40"/>
                    <a:pt x="60" y="31"/>
                    <a:pt x="60" y="20"/>
                  </a:cubicBezTo>
                  <a:cubicBezTo>
                    <a:pt x="60" y="9"/>
                    <a:pt x="51" y="0"/>
                    <a:pt x="40" y="0"/>
                  </a:cubicBezTo>
                  <a:close/>
                  <a:moveTo>
                    <a:pt x="120" y="40"/>
                  </a:moveTo>
                  <a:cubicBezTo>
                    <a:pt x="260" y="40"/>
                    <a:pt x="260" y="40"/>
                    <a:pt x="260" y="40"/>
                  </a:cubicBezTo>
                  <a:cubicBezTo>
                    <a:pt x="271" y="40"/>
                    <a:pt x="280" y="31"/>
                    <a:pt x="280" y="20"/>
                  </a:cubicBezTo>
                  <a:cubicBezTo>
                    <a:pt x="280" y="9"/>
                    <a:pt x="271" y="0"/>
                    <a:pt x="26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09" y="0"/>
                    <a:pt x="100" y="9"/>
                    <a:pt x="100" y="20"/>
                  </a:cubicBezTo>
                  <a:cubicBezTo>
                    <a:pt x="100" y="31"/>
                    <a:pt x="109" y="40"/>
                    <a:pt x="120" y="40"/>
                  </a:cubicBezTo>
                  <a:close/>
                  <a:moveTo>
                    <a:pt x="260" y="80"/>
                  </a:moveTo>
                  <a:cubicBezTo>
                    <a:pt x="120" y="80"/>
                    <a:pt x="120" y="80"/>
                    <a:pt x="120" y="80"/>
                  </a:cubicBezTo>
                  <a:cubicBezTo>
                    <a:pt x="109" y="80"/>
                    <a:pt x="100" y="89"/>
                    <a:pt x="100" y="100"/>
                  </a:cubicBezTo>
                  <a:cubicBezTo>
                    <a:pt x="100" y="111"/>
                    <a:pt x="109" y="120"/>
                    <a:pt x="120" y="120"/>
                  </a:cubicBezTo>
                  <a:cubicBezTo>
                    <a:pt x="260" y="120"/>
                    <a:pt x="260" y="120"/>
                    <a:pt x="260" y="120"/>
                  </a:cubicBezTo>
                  <a:cubicBezTo>
                    <a:pt x="271" y="120"/>
                    <a:pt x="280" y="111"/>
                    <a:pt x="280" y="100"/>
                  </a:cubicBezTo>
                  <a:cubicBezTo>
                    <a:pt x="280" y="89"/>
                    <a:pt x="271" y="80"/>
                    <a:pt x="260" y="80"/>
                  </a:cubicBezTo>
                  <a:close/>
                  <a:moveTo>
                    <a:pt x="260" y="160"/>
                  </a:moveTo>
                  <a:cubicBezTo>
                    <a:pt x="120" y="160"/>
                    <a:pt x="120" y="160"/>
                    <a:pt x="120" y="160"/>
                  </a:cubicBezTo>
                  <a:cubicBezTo>
                    <a:pt x="109" y="160"/>
                    <a:pt x="100" y="169"/>
                    <a:pt x="100" y="180"/>
                  </a:cubicBezTo>
                  <a:cubicBezTo>
                    <a:pt x="100" y="191"/>
                    <a:pt x="109" y="200"/>
                    <a:pt x="120" y="200"/>
                  </a:cubicBezTo>
                  <a:cubicBezTo>
                    <a:pt x="260" y="200"/>
                    <a:pt x="260" y="200"/>
                    <a:pt x="260" y="200"/>
                  </a:cubicBezTo>
                  <a:cubicBezTo>
                    <a:pt x="271" y="200"/>
                    <a:pt x="280" y="191"/>
                    <a:pt x="280" y="180"/>
                  </a:cubicBezTo>
                  <a:cubicBezTo>
                    <a:pt x="280" y="169"/>
                    <a:pt x="271" y="160"/>
                    <a:pt x="260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30" name="Straight Connector 10"/>
          <p:cNvCxnSpPr/>
          <p:nvPr/>
        </p:nvCxnSpPr>
        <p:spPr>
          <a:xfrm>
            <a:off x="4148593" y="2190750"/>
            <a:ext cx="2153" cy="381000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10"/>
          <p:cNvCxnSpPr/>
          <p:nvPr/>
        </p:nvCxnSpPr>
        <p:spPr>
          <a:xfrm>
            <a:off x="4148593" y="2906829"/>
            <a:ext cx="2153" cy="381000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26"/>
          <p:cNvSpPr/>
          <p:nvPr/>
        </p:nvSpPr>
        <p:spPr>
          <a:xfrm>
            <a:off x="4131946" y="4140497"/>
            <a:ext cx="43013" cy="43013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26"/>
          <p:cNvSpPr/>
          <p:nvPr/>
        </p:nvSpPr>
        <p:spPr>
          <a:xfrm>
            <a:off x="4131394" y="3505051"/>
            <a:ext cx="43013" cy="43013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26"/>
          <p:cNvSpPr/>
          <p:nvPr/>
        </p:nvSpPr>
        <p:spPr>
          <a:xfrm>
            <a:off x="4132275" y="4476750"/>
            <a:ext cx="43013" cy="43013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5" name="Straight Connector 10"/>
          <p:cNvCxnSpPr/>
          <p:nvPr/>
        </p:nvCxnSpPr>
        <p:spPr>
          <a:xfrm>
            <a:off x="4149669" y="3638550"/>
            <a:ext cx="2153" cy="381000"/>
          </a:xfrm>
          <a:prstGeom prst="line">
            <a:avLst/>
          </a:prstGeom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812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76064" y="1428751"/>
            <a:ext cx="8967936" cy="2667000"/>
            <a:chOff x="0" y="1428750"/>
            <a:chExt cx="9144000" cy="1828800"/>
          </a:xfrm>
        </p:grpSpPr>
        <p:sp>
          <p:nvSpPr>
            <p:cNvPr id="12" name="Rectangle 11"/>
            <p:cNvSpPr/>
            <p:nvPr/>
          </p:nvSpPr>
          <p:spPr>
            <a:xfrm>
              <a:off x="4495800" y="1428750"/>
              <a:ext cx="4648200" cy="18288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entagon 14"/>
            <p:cNvSpPr/>
            <p:nvPr/>
          </p:nvSpPr>
          <p:spPr>
            <a:xfrm>
              <a:off x="0" y="1428750"/>
              <a:ext cx="4572000" cy="1828800"/>
            </a:xfrm>
            <a:prstGeom prst="homePlate">
              <a:avLst>
                <a:gd name="adj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523220"/>
          </a:xfrm>
        </p:spPr>
        <p:txBody>
          <a:bodyPr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Збір </a:t>
            </a:r>
            <a:r>
              <a:rPr lang="uk-UA" b="1" dirty="0">
                <a:solidFill>
                  <a:schemeClr val="bg1"/>
                </a:solidFill>
              </a:rPr>
              <a:t> показників </a:t>
            </a:r>
            <a:r>
              <a:rPr lang="uk-UA" b="1" dirty="0" smtClean="0">
                <a:solidFill>
                  <a:schemeClr val="bg1"/>
                </a:solidFill>
              </a:rPr>
              <a:t>лічильників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0" y="980977"/>
            <a:ext cx="8229600" cy="230832"/>
          </a:xfr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uk-UA" sz="900" dirty="0" smtClean="0"/>
              <a:t>швидко </a:t>
            </a:r>
            <a:r>
              <a:rPr lang="uk-UA" sz="900" dirty="0"/>
              <a:t>та </a:t>
            </a:r>
            <a:r>
              <a:rPr lang="uk-UA" sz="900" dirty="0" smtClean="0"/>
              <a:t>доступно</a:t>
            </a:r>
            <a:endParaRPr lang="en-US" sz="900" dirty="0"/>
          </a:p>
        </p:txBody>
      </p:sp>
      <p:sp>
        <p:nvSpPr>
          <p:cNvPr id="22" name="Rectangle 21"/>
          <p:cNvSpPr/>
          <p:nvPr/>
        </p:nvSpPr>
        <p:spPr>
          <a:xfrm>
            <a:off x="4343400" y="927481"/>
            <a:ext cx="457200" cy="23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5481502" y="1716298"/>
            <a:ext cx="3052898" cy="19984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uk-UA" sz="1100" dirty="0" smtClean="0">
                <a:solidFill>
                  <a:schemeClr val="bg1"/>
                </a:solidFill>
              </a:rPr>
              <a:t>Після </a:t>
            </a:r>
            <a:r>
              <a:rPr lang="uk-UA" sz="1100" dirty="0" err="1" smtClean="0">
                <a:solidFill>
                  <a:schemeClr val="bg1"/>
                </a:solidFill>
              </a:rPr>
              <a:t>обов</a:t>
            </a:r>
            <a:r>
              <a:rPr lang="en-US" sz="1100" dirty="0" smtClean="0">
                <a:solidFill>
                  <a:schemeClr val="bg1"/>
                </a:solidFill>
              </a:rPr>
              <a:t>`</a:t>
            </a:r>
            <a:r>
              <a:rPr lang="uk-UA" sz="1100" dirty="0" err="1" smtClean="0">
                <a:solidFill>
                  <a:schemeClr val="bg1"/>
                </a:solidFill>
              </a:rPr>
              <a:t>язкової</a:t>
            </a:r>
            <a:r>
              <a:rPr lang="uk-UA" sz="1100" dirty="0" smtClean="0">
                <a:solidFill>
                  <a:schemeClr val="bg1"/>
                </a:solidFill>
              </a:rPr>
              <a:t> процедури авторизації користувач одразу потрапляє на сторінку своєї будівлі. Вносить дані показників лічильників у поле “поточні покази” і натискає кнопку “надіслати показники </a:t>
            </a:r>
            <a:r>
              <a:rPr lang="uk-UA" sz="1100" dirty="0">
                <a:solidFill>
                  <a:schemeClr val="bg1"/>
                </a:solidFill>
              </a:rPr>
              <a:t>”. </a:t>
            </a:r>
            <a:r>
              <a:rPr lang="en-US" sz="1100" dirty="0" smtClean="0">
                <a:solidFill>
                  <a:schemeClr val="bg1"/>
                </a:solidFill>
              </a:rPr>
              <a:t> </a:t>
            </a:r>
            <a:r>
              <a:rPr lang="ru-RU" sz="1100" dirty="0" err="1" smtClean="0">
                <a:solidFill>
                  <a:schemeClr val="bg1"/>
                </a:solidFill>
              </a:rPr>
              <a:t>Ця</a:t>
            </a:r>
            <a:r>
              <a:rPr lang="ru-RU" sz="1100" dirty="0" smtClean="0">
                <a:solidFill>
                  <a:schemeClr val="bg1"/>
                </a:solidFill>
              </a:rPr>
              <a:t> процедура займе у </a:t>
            </a:r>
            <a:r>
              <a:rPr lang="ru-RU" sz="1100" dirty="0" err="1" smtClean="0">
                <a:solidFill>
                  <a:schemeClr val="bg1"/>
                </a:solidFill>
              </a:rPr>
              <a:t>прац</a:t>
            </a:r>
            <a:r>
              <a:rPr lang="uk-UA" sz="1100" dirty="0" smtClean="0">
                <a:solidFill>
                  <a:schemeClr val="bg1"/>
                </a:solidFill>
              </a:rPr>
              <a:t>і</a:t>
            </a:r>
            <a:r>
              <a:rPr lang="ru-RU" sz="1100" dirty="0" err="1" smtClean="0">
                <a:solidFill>
                  <a:schemeClr val="bg1"/>
                </a:solidFill>
              </a:rPr>
              <a:t>вника</a:t>
            </a:r>
            <a:r>
              <a:rPr lang="ru-RU" sz="1100" dirty="0" smtClean="0">
                <a:solidFill>
                  <a:schemeClr val="bg1"/>
                </a:solidFill>
              </a:rPr>
              <a:t>    3-4 </a:t>
            </a:r>
            <a:r>
              <a:rPr lang="ru-RU" sz="1100" dirty="0" err="1">
                <a:solidFill>
                  <a:schemeClr val="bg1"/>
                </a:solidFill>
              </a:rPr>
              <a:t>хвилини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 smtClean="0">
                <a:solidFill>
                  <a:schemeClr val="bg1"/>
                </a:solidFill>
              </a:rPr>
              <a:t>роботи</a:t>
            </a:r>
            <a:r>
              <a:rPr lang="ru-RU" sz="1100" dirty="0" smtClean="0">
                <a:solidFill>
                  <a:schemeClr val="bg1"/>
                </a:solidFill>
              </a:rPr>
              <a:t>. </a:t>
            </a:r>
            <a:r>
              <a:rPr lang="en-US" sz="1100" b="1" dirty="0" smtClean="0">
                <a:solidFill>
                  <a:schemeClr val="bg1"/>
                </a:solidFill>
              </a:rPr>
              <a:t>C</a:t>
            </a:r>
            <a:r>
              <a:rPr lang="uk-UA" sz="1100" b="1" dirty="0" err="1" smtClean="0">
                <a:solidFill>
                  <a:schemeClr val="bg1"/>
                </a:solidFill>
              </a:rPr>
              <a:t>истема</a:t>
            </a:r>
            <a:r>
              <a:rPr lang="uk-UA" sz="1100" b="1" dirty="0" smtClean="0">
                <a:solidFill>
                  <a:schemeClr val="bg1"/>
                </a:solidFill>
              </a:rPr>
              <a:t> </a:t>
            </a:r>
            <a:r>
              <a:rPr lang="uk-UA" sz="1100" b="1" dirty="0">
                <a:solidFill>
                  <a:schemeClr val="bg1"/>
                </a:solidFill>
              </a:rPr>
              <a:t>повністю </a:t>
            </a:r>
            <a:r>
              <a:rPr lang="uk-UA" sz="1100" b="1" dirty="0" err="1">
                <a:solidFill>
                  <a:schemeClr val="bg1"/>
                </a:solidFill>
              </a:rPr>
              <a:t>підлаштована</a:t>
            </a:r>
            <a:r>
              <a:rPr lang="uk-UA" sz="1100" b="1" dirty="0">
                <a:solidFill>
                  <a:schemeClr val="bg1"/>
                </a:solidFill>
              </a:rPr>
              <a:t> для отримання автоматичних показів лічильника, якщо це дозволяє </a:t>
            </a:r>
            <a:r>
              <a:rPr lang="uk-UA" sz="1100" b="1" dirty="0" err="1">
                <a:solidFill>
                  <a:schemeClr val="bg1"/>
                </a:solidFill>
              </a:rPr>
              <a:t>модифіикація</a:t>
            </a:r>
            <a:r>
              <a:rPr lang="uk-UA" sz="1100" b="1" dirty="0">
                <a:solidFill>
                  <a:schemeClr val="bg1"/>
                </a:solidFill>
              </a:rPr>
              <a:t> лічильника. </a:t>
            </a:r>
            <a:endParaRPr lang="en-US" sz="1100" b="1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3" name="Місце для вмісту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64" y="1428750"/>
            <a:ext cx="5305439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4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build="p"/>
      <p:bldP spid="22" grpId="0" animBg="1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8600" y="1510333"/>
            <a:ext cx="8915400" cy="2603107"/>
            <a:chOff x="0" y="1428750"/>
            <a:chExt cx="9144000" cy="1828800"/>
          </a:xfrm>
        </p:grpSpPr>
        <p:sp>
          <p:nvSpPr>
            <p:cNvPr id="12" name="Rectangle 11"/>
            <p:cNvSpPr/>
            <p:nvPr/>
          </p:nvSpPr>
          <p:spPr>
            <a:xfrm>
              <a:off x="4495800" y="1428750"/>
              <a:ext cx="4648200" cy="18288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entagon 14"/>
            <p:cNvSpPr/>
            <p:nvPr/>
          </p:nvSpPr>
          <p:spPr>
            <a:xfrm>
              <a:off x="0" y="1428750"/>
              <a:ext cx="4572000" cy="1828800"/>
            </a:xfrm>
            <a:prstGeom prst="homePlate">
              <a:avLst>
                <a:gd name="adj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523220"/>
          </a:xfrm>
        </p:spPr>
        <p:txBody>
          <a:bodyPr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Моніторинг </a:t>
            </a:r>
            <a:r>
              <a:rPr lang="uk-UA" b="1" dirty="0">
                <a:solidFill>
                  <a:schemeClr val="bg1"/>
                </a:solidFill>
              </a:rPr>
              <a:t>за споживанням енергоресурсів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0" y="980977"/>
            <a:ext cx="8229600" cy="230832"/>
          </a:xfr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ru-RU" sz="900" dirty="0" err="1" smtClean="0"/>
              <a:t>Зручна</a:t>
            </a:r>
            <a:r>
              <a:rPr lang="ru-RU" sz="900" dirty="0" smtClean="0"/>
              <a:t> система </a:t>
            </a:r>
            <a:r>
              <a:rPr lang="ru-RU" sz="900" dirty="0" err="1" smtClean="0"/>
              <a:t>спов</a:t>
            </a:r>
            <a:r>
              <a:rPr lang="uk-UA" sz="900" dirty="0" smtClean="0"/>
              <a:t>і</a:t>
            </a:r>
            <a:r>
              <a:rPr lang="ru-RU" sz="900" dirty="0" err="1" smtClean="0"/>
              <a:t>щень</a:t>
            </a:r>
            <a:r>
              <a:rPr lang="ru-RU" sz="900" dirty="0" smtClean="0"/>
              <a:t> </a:t>
            </a:r>
            <a:endParaRPr lang="en-US" sz="900" dirty="0"/>
          </a:p>
        </p:txBody>
      </p:sp>
      <p:sp>
        <p:nvSpPr>
          <p:cNvPr id="22" name="Rectangle 21"/>
          <p:cNvSpPr/>
          <p:nvPr/>
        </p:nvSpPr>
        <p:spPr>
          <a:xfrm>
            <a:off x="4343400" y="927481"/>
            <a:ext cx="457200" cy="23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6837127" y="1657350"/>
            <a:ext cx="1905001" cy="213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1100" dirty="0" err="1" smtClean="0">
                <a:solidFill>
                  <a:schemeClr val="bg1"/>
                </a:solidFill>
              </a:rPr>
              <a:t>Головний</a:t>
            </a:r>
            <a:r>
              <a:rPr lang="ru-RU" sz="1100" dirty="0" smtClean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користувач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має</a:t>
            </a:r>
            <a:r>
              <a:rPr lang="ru-RU" sz="1100" dirty="0">
                <a:solidFill>
                  <a:schemeClr val="bg1"/>
                </a:solidFill>
              </a:rPr>
              <a:t> доступ до </a:t>
            </a:r>
            <a:r>
              <a:rPr lang="ru-RU" sz="1100" dirty="0" err="1">
                <a:solidFill>
                  <a:schemeClr val="bg1"/>
                </a:solidFill>
              </a:rPr>
              <a:t>даних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споживання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усіх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будівель</a:t>
            </a:r>
            <a:r>
              <a:rPr lang="ru-RU" sz="1100" dirty="0">
                <a:solidFill>
                  <a:schemeClr val="bg1"/>
                </a:solidFill>
              </a:rPr>
              <a:t>.  Для </a:t>
            </a:r>
            <a:r>
              <a:rPr lang="ru-RU" sz="1100" dirty="0" err="1">
                <a:solidFill>
                  <a:schemeClr val="bg1"/>
                </a:solidFill>
              </a:rPr>
              <a:t>зручності</a:t>
            </a:r>
            <a:r>
              <a:rPr lang="ru-RU" sz="1100" dirty="0">
                <a:solidFill>
                  <a:schemeClr val="bg1"/>
                </a:solidFill>
              </a:rPr>
              <a:t>, система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ru-RU" sz="1100" dirty="0">
                <a:solidFill>
                  <a:schemeClr val="bg1"/>
                </a:solidFill>
              </a:rPr>
              <a:t>автоматично </a:t>
            </a:r>
            <a:r>
              <a:rPr lang="ru-RU" sz="1100" dirty="0" err="1">
                <a:solidFill>
                  <a:schemeClr val="bg1"/>
                </a:solidFill>
              </a:rPr>
              <a:t>вказує</a:t>
            </a:r>
            <a:r>
              <a:rPr lang="ru-RU" sz="1100" dirty="0">
                <a:solidFill>
                  <a:schemeClr val="bg1"/>
                </a:solidFill>
              </a:rPr>
              <a:t> на </a:t>
            </a:r>
            <a:r>
              <a:rPr lang="ru-RU" sz="1100" dirty="0" err="1">
                <a:solidFill>
                  <a:schemeClr val="bg1"/>
                </a:solidFill>
              </a:rPr>
              <a:t>будівлі</a:t>
            </a:r>
            <a:r>
              <a:rPr lang="ru-RU" sz="1100" dirty="0">
                <a:solidFill>
                  <a:schemeClr val="bg1"/>
                </a:solidFill>
              </a:rPr>
              <a:t>, </a:t>
            </a:r>
            <a:r>
              <a:rPr lang="ru-RU" sz="1100" dirty="0" err="1">
                <a:solidFill>
                  <a:schemeClr val="bg1"/>
                </a:solidFill>
              </a:rPr>
              <a:t>які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smtClean="0">
                <a:solidFill>
                  <a:schemeClr val="bg1"/>
                </a:solidFill>
              </a:rPr>
              <a:t>не подали </a:t>
            </a:r>
            <a:r>
              <a:rPr lang="ru-RU" sz="1100" dirty="0" err="1" smtClean="0">
                <a:solidFill>
                  <a:schemeClr val="bg1"/>
                </a:solidFill>
              </a:rPr>
              <a:t>покази</a:t>
            </a:r>
            <a:r>
              <a:rPr lang="ru-RU" sz="1100" dirty="0" smtClean="0">
                <a:solidFill>
                  <a:schemeClr val="bg1"/>
                </a:solidFill>
              </a:rPr>
              <a:t> </a:t>
            </a:r>
            <a:r>
              <a:rPr lang="ru-RU" sz="1100" dirty="0" err="1" smtClean="0">
                <a:solidFill>
                  <a:schemeClr val="bg1"/>
                </a:solidFill>
              </a:rPr>
              <a:t>вчасно</a:t>
            </a:r>
            <a:r>
              <a:rPr lang="ru-RU" sz="1100" dirty="0" smtClean="0">
                <a:solidFill>
                  <a:schemeClr val="bg1"/>
                </a:solidFill>
              </a:rPr>
              <a:t>.</a:t>
            </a:r>
            <a:endParaRPr lang="en-US" sz="11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4" name="Місце для вмісту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2" y="1510333"/>
            <a:ext cx="6667315" cy="2613874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607313" y="4275772"/>
            <a:ext cx="7929373" cy="817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900" b="1" dirty="0" err="1" smtClean="0"/>
              <a:t>Розроблється</a:t>
            </a:r>
            <a:r>
              <a:rPr lang="ru-RU" sz="900" b="1" dirty="0" smtClean="0"/>
              <a:t> </a:t>
            </a:r>
            <a:r>
              <a:rPr lang="ru-RU" sz="900" b="1" dirty="0" err="1" smtClean="0"/>
              <a:t>функц</a:t>
            </a:r>
            <a:r>
              <a:rPr lang="ru-RU" sz="900" b="1" dirty="0" err="1"/>
              <a:t>і</a:t>
            </a:r>
            <a:r>
              <a:rPr lang="ru-RU" sz="900" b="1" dirty="0" err="1" smtClean="0"/>
              <a:t>я</a:t>
            </a:r>
            <a:r>
              <a:rPr lang="ru-RU" sz="900" b="1" dirty="0" smtClean="0"/>
              <a:t> </a:t>
            </a:r>
            <a:r>
              <a:rPr lang="ru-RU" sz="900" b="1" dirty="0" err="1" smtClean="0"/>
              <a:t>спов</a:t>
            </a:r>
            <a:r>
              <a:rPr lang="ru-RU" sz="900" b="1" dirty="0" err="1"/>
              <a:t>і</a:t>
            </a:r>
            <a:r>
              <a:rPr lang="ru-RU" sz="900" b="1" dirty="0" err="1" smtClean="0"/>
              <a:t>щення</a:t>
            </a:r>
            <a:r>
              <a:rPr lang="ru-RU" sz="900" b="1" dirty="0" smtClean="0"/>
              <a:t> про </a:t>
            </a:r>
            <a:r>
              <a:rPr lang="ru-RU" sz="900" b="1" dirty="0" err="1" smtClean="0"/>
              <a:t>перевищення</a:t>
            </a:r>
            <a:r>
              <a:rPr lang="ru-RU" sz="900" b="1" dirty="0" smtClean="0"/>
              <a:t> </a:t>
            </a:r>
            <a:r>
              <a:rPr lang="ru-RU" sz="900" b="1" dirty="0" err="1" smtClean="0"/>
              <a:t>л</a:t>
            </a:r>
            <a:r>
              <a:rPr lang="ru-RU" sz="900" b="1" dirty="0" err="1"/>
              <a:t>і</a:t>
            </a:r>
            <a:r>
              <a:rPr lang="ru-RU" sz="900" b="1" dirty="0" err="1" smtClean="0"/>
              <a:t>мітів</a:t>
            </a:r>
            <a:r>
              <a:rPr lang="ru-RU" sz="900" b="1" dirty="0" smtClean="0"/>
              <a:t> </a:t>
            </a:r>
            <a:r>
              <a:rPr lang="ru-RU" sz="900" b="1" dirty="0" err="1" smtClean="0"/>
              <a:t>або</a:t>
            </a:r>
            <a:r>
              <a:rPr lang="ru-RU" sz="900" b="1" dirty="0" smtClean="0"/>
              <a:t> норм </a:t>
            </a:r>
            <a:r>
              <a:rPr lang="ru-RU" sz="900" b="1" dirty="0" err="1" smtClean="0"/>
              <a:t>питомого</a:t>
            </a:r>
            <a:r>
              <a:rPr lang="ru-RU" sz="900" b="1" dirty="0" smtClean="0"/>
              <a:t> </a:t>
            </a:r>
            <a:r>
              <a:rPr lang="ru-RU" sz="900" b="1" dirty="0" err="1" smtClean="0"/>
              <a:t>споживання</a:t>
            </a:r>
            <a:r>
              <a:rPr lang="ru-RU" sz="900" b="1" dirty="0" smtClean="0"/>
              <a:t> в </a:t>
            </a:r>
            <a:r>
              <a:rPr lang="ru-RU" sz="900" b="1" dirty="0" err="1" smtClean="0"/>
              <a:t>будівлях</a:t>
            </a:r>
            <a:r>
              <a:rPr lang="ru-RU" sz="900" b="1" dirty="0"/>
              <a:t>.</a:t>
            </a:r>
            <a:endParaRPr lang="uk-UA" sz="900" b="1" dirty="0"/>
          </a:p>
          <a:p>
            <a:pPr marL="0" indent="0">
              <a:lnSpc>
                <a:spcPct val="150000"/>
              </a:lnSpc>
              <a:buNone/>
            </a:pPr>
            <a:r>
              <a:rPr lang="ru-RU" sz="900" dirty="0" smtClean="0"/>
              <a:t>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93686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build="p"/>
      <p:bldP spid="22" grpId="0" animBg="1"/>
      <p:bldP spid="2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523220"/>
          </a:xfr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Доступна </a:t>
            </a:r>
            <a:r>
              <a:rPr lang="ru-RU" b="1" dirty="0" err="1">
                <a:solidFill>
                  <a:schemeClr val="bg1"/>
                </a:solidFill>
              </a:rPr>
              <a:t>анал</a:t>
            </a:r>
            <a:r>
              <a:rPr lang="en-US" b="1" dirty="0" err="1" smtClean="0">
                <a:solidFill>
                  <a:schemeClr val="bg1"/>
                </a:solidFill>
              </a:rPr>
              <a:t>i</a:t>
            </a:r>
            <a:r>
              <a:rPr lang="uk-UA" b="1" dirty="0" err="1" smtClean="0">
                <a:solidFill>
                  <a:schemeClr val="bg1"/>
                </a:solidFill>
              </a:rPr>
              <a:t>тика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0" y="980977"/>
            <a:ext cx="8229600" cy="230832"/>
          </a:xfrm>
        </p:spPr>
        <p:txBody>
          <a:bodyPr>
            <a:spAutoFit/>
          </a:bodyPr>
          <a:lstStyle/>
          <a:p>
            <a:pPr marL="0" indent="0" algn="ctr" fontAlgn="base">
              <a:buNone/>
            </a:pPr>
            <a:r>
              <a:rPr lang="uk-UA" sz="900" dirty="0"/>
              <a:t>повний звіт  у формі графіків і таблиць по споживанню всіх видів енергоресурсів</a:t>
            </a:r>
            <a:r>
              <a:rPr lang="en-US" sz="900" dirty="0"/>
              <a:t>  </a:t>
            </a:r>
            <a:r>
              <a:rPr lang="uk-UA" sz="900" dirty="0"/>
              <a:t>будівлі </a:t>
            </a:r>
            <a:endParaRPr lang="en-US" sz="900" dirty="0"/>
          </a:p>
        </p:txBody>
      </p:sp>
      <p:sp>
        <p:nvSpPr>
          <p:cNvPr id="22" name="Rectangle 21"/>
          <p:cNvSpPr/>
          <p:nvPr/>
        </p:nvSpPr>
        <p:spPr>
          <a:xfrm>
            <a:off x="4343400" y="927481"/>
            <a:ext cx="457200" cy="23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6819898" y="1504950"/>
            <a:ext cx="1905001" cy="2133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1100" dirty="0" err="1" smtClean="0">
                <a:solidFill>
                  <a:schemeClr val="bg1"/>
                </a:solidFill>
              </a:rPr>
              <a:t>Головний</a:t>
            </a:r>
            <a:r>
              <a:rPr lang="ru-RU" sz="1100" dirty="0" smtClean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користувач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має</a:t>
            </a:r>
            <a:r>
              <a:rPr lang="ru-RU" sz="1100" dirty="0">
                <a:solidFill>
                  <a:schemeClr val="bg1"/>
                </a:solidFill>
              </a:rPr>
              <a:t> доступ до </a:t>
            </a:r>
            <a:r>
              <a:rPr lang="ru-RU" sz="1100" dirty="0" err="1">
                <a:solidFill>
                  <a:schemeClr val="bg1"/>
                </a:solidFill>
              </a:rPr>
              <a:t>даних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споживання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усіх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будівель</a:t>
            </a:r>
            <a:r>
              <a:rPr lang="ru-RU" sz="1100" dirty="0">
                <a:solidFill>
                  <a:schemeClr val="bg1"/>
                </a:solidFill>
              </a:rPr>
              <a:t>.  Для </a:t>
            </a:r>
            <a:r>
              <a:rPr lang="ru-RU" sz="1100" dirty="0" err="1">
                <a:solidFill>
                  <a:schemeClr val="bg1"/>
                </a:solidFill>
              </a:rPr>
              <a:t>зручності</a:t>
            </a:r>
            <a:r>
              <a:rPr lang="ru-RU" sz="1100" dirty="0">
                <a:solidFill>
                  <a:schemeClr val="bg1"/>
                </a:solidFill>
              </a:rPr>
              <a:t>, система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ru-RU" sz="1100" dirty="0">
                <a:solidFill>
                  <a:schemeClr val="bg1"/>
                </a:solidFill>
              </a:rPr>
              <a:t>автоматично </a:t>
            </a:r>
            <a:r>
              <a:rPr lang="ru-RU" sz="1100" dirty="0" err="1">
                <a:solidFill>
                  <a:schemeClr val="bg1"/>
                </a:solidFill>
              </a:rPr>
              <a:t>вказує</a:t>
            </a:r>
            <a:r>
              <a:rPr lang="ru-RU" sz="1100" dirty="0">
                <a:solidFill>
                  <a:schemeClr val="bg1"/>
                </a:solidFill>
              </a:rPr>
              <a:t> на </a:t>
            </a:r>
            <a:r>
              <a:rPr lang="ru-RU" sz="1100" dirty="0" err="1">
                <a:solidFill>
                  <a:schemeClr val="bg1"/>
                </a:solidFill>
              </a:rPr>
              <a:t>будівлі</a:t>
            </a:r>
            <a:r>
              <a:rPr lang="ru-RU" sz="1100" dirty="0">
                <a:solidFill>
                  <a:schemeClr val="bg1"/>
                </a:solidFill>
              </a:rPr>
              <a:t>, </a:t>
            </a:r>
            <a:r>
              <a:rPr lang="ru-RU" sz="1100" dirty="0" err="1">
                <a:solidFill>
                  <a:schemeClr val="bg1"/>
                </a:solidFill>
              </a:rPr>
              <a:t>які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smtClean="0">
                <a:solidFill>
                  <a:schemeClr val="bg1"/>
                </a:solidFill>
              </a:rPr>
              <a:t>не подали </a:t>
            </a:r>
            <a:r>
              <a:rPr lang="ru-RU" sz="1100" dirty="0" err="1" smtClean="0">
                <a:solidFill>
                  <a:schemeClr val="bg1"/>
                </a:solidFill>
              </a:rPr>
              <a:t>покази</a:t>
            </a:r>
            <a:r>
              <a:rPr lang="ru-RU" sz="1100" dirty="0" smtClean="0">
                <a:solidFill>
                  <a:schemeClr val="bg1"/>
                </a:solidFill>
              </a:rPr>
              <a:t> </a:t>
            </a:r>
            <a:r>
              <a:rPr lang="ru-RU" sz="1100" dirty="0" err="1" smtClean="0">
                <a:solidFill>
                  <a:schemeClr val="bg1"/>
                </a:solidFill>
              </a:rPr>
              <a:t>вчасно</a:t>
            </a:r>
            <a:r>
              <a:rPr lang="ru-RU" sz="1100" dirty="0" smtClean="0">
                <a:solidFill>
                  <a:schemeClr val="bg1"/>
                </a:solidFill>
              </a:rPr>
              <a:t>, </a:t>
            </a:r>
            <a:r>
              <a:rPr lang="ru-RU" sz="1100" dirty="0" err="1" smtClean="0">
                <a:solidFill>
                  <a:schemeClr val="bg1"/>
                </a:solidFill>
              </a:rPr>
              <a:t>перевищують</a:t>
            </a:r>
            <a:r>
              <a:rPr lang="ru-RU" sz="1100" dirty="0" smtClean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попередньо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встановлені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ліміти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або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норми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питомого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споживання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енергоресурсів</a:t>
            </a:r>
            <a:r>
              <a:rPr lang="uk-UA" sz="1100" dirty="0" smtClean="0">
                <a:solidFill>
                  <a:schemeClr val="bg1"/>
                </a:solidFill>
              </a:rPr>
              <a:t>” </a:t>
            </a:r>
            <a:endParaRPr lang="en-US" sz="11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3" name="Місце для вмісту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15717"/>
            <a:ext cx="4714462" cy="2675970"/>
          </a:xfrm>
          <a:prstGeom prst="rect">
            <a:avLst/>
          </a:prstGeom>
        </p:spPr>
      </p:pic>
      <p:pic>
        <p:nvPicPr>
          <p:cNvPr id="16" name="Місце для вмісту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28" y="1515717"/>
            <a:ext cx="4478572" cy="2675970"/>
          </a:xfrm>
          <a:prstGeom prst="rect">
            <a:avLst/>
          </a:prstGeom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607313" y="4275772"/>
            <a:ext cx="7929373" cy="817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900" dirty="0" smtClean="0"/>
              <a:t>Система </a:t>
            </a:r>
            <a:r>
              <a:rPr lang="uk-UA" sz="900" dirty="0" err="1"/>
              <a:t>збер</a:t>
            </a:r>
            <a:r>
              <a:rPr lang="en-US" sz="900" dirty="0" err="1"/>
              <a:t>i</a:t>
            </a:r>
            <a:r>
              <a:rPr lang="uk-UA" sz="900" dirty="0"/>
              <a:t>гає </a:t>
            </a:r>
            <a:r>
              <a:rPr lang="uk-UA" sz="900" dirty="0" err="1"/>
              <a:t>ус</a:t>
            </a:r>
            <a:r>
              <a:rPr lang="en-US" sz="900" dirty="0" err="1"/>
              <a:t>i</a:t>
            </a:r>
            <a:r>
              <a:rPr lang="uk-UA" sz="900" dirty="0"/>
              <a:t> покази л</a:t>
            </a:r>
            <a:r>
              <a:rPr lang="en-US" sz="900" dirty="0" err="1"/>
              <a:t>i</a:t>
            </a:r>
            <a:r>
              <a:rPr lang="uk-UA" sz="900" dirty="0" err="1"/>
              <a:t>чильник</a:t>
            </a:r>
            <a:r>
              <a:rPr lang="en-US" sz="900" dirty="0" err="1"/>
              <a:t>i</a:t>
            </a:r>
            <a:r>
              <a:rPr lang="uk-UA" sz="900" dirty="0" smtClean="0"/>
              <a:t>в,</a:t>
            </a:r>
            <a:r>
              <a:rPr lang="ru-RU" sz="900" dirty="0" smtClean="0"/>
              <a:t> буду</a:t>
            </a:r>
            <a:r>
              <a:rPr lang="uk-UA" sz="900" dirty="0"/>
              <a:t>є</a:t>
            </a:r>
            <a:r>
              <a:rPr lang="ru-RU" sz="900" dirty="0" smtClean="0"/>
              <a:t> </a:t>
            </a:r>
            <a:r>
              <a:rPr lang="ru-RU" sz="900" dirty="0" err="1" smtClean="0"/>
              <a:t>зв</a:t>
            </a:r>
            <a:r>
              <a:rPr lang="en-US" sz="900" dirty="0" err="1"/>
              <a:t>i</a:t>
            </a:r>
            <a:r>
              <a:rPr lang="ru-RU" sz="900" dirty="0" err="1"/>
              <a:t>ти</a:t>
            </a:r>
            <a:r>
              <a:rPr lang="ru-RU" sz="900" dirty="0"/>
              <a:t> по кожному </a:t>
            </a:r>
            <a:r>
              <a:rPr lang="ru-RU" sz="900" dirty="0" err="1" smtClean="0"/>
              <a:t>сопжитому</a:t>
            </a:r>
            <a:r>
              <a:rPr lang="ru-RU" sz="900" dirty="0"/>
              <a:t> </a:t>
            </a:r>
            <a:r>
              <a:rPr lang="ru-RU" sz="900" dirty="0" err="1"/>
              <a:t>енергоресурсу</a:t>
            </a:r>
            <a:r>
              <a:rPr lang="ru-RU" sz="900" dirty="0"/>
              <a:t> в заклад</a:t>
            </a:r>
            <a:r>
              <a:rPr lang="en-US" sz="900" dirty="0" err="1"/>
              <a:t>i</a:t>
            </a:r>
            <a:r>
              <a:rPr lang="ru-RU" sz="900" dirty="0"/>
              <a:t>, за будь</a:t>
            </a:r>
            <a:r>
              <a:rPr lang="en-US" sz="900" dirty="0"/>
              <a:t>-</a:t>
            </a:r>
            <a:r>
              <a:rPr lang="ru-RU" sz="900" dirty="0" err="1"/>
              <a:t>який</a:t>
            </a:r>
            <a:r>
              <a:rPr lang="ru-RU" sz="900" dirty="0"/>
              <a:t> пер</a:t>
            </a:r>
            <a:r>
              <a:rPr lang="en-US" sz="900" dirty="0" err="1"/>
              <a:t>i</a:t>
            </a:r>
            <a:r>
              <a:rPr lang="ru-RU" sz="900" dirty="0" smtClean="0"/>
              <a:t>од часу</a:t>
            </a:r>
            <a:r>
              <a:rPr lang="uk-UA" sz="900" dirty="0" smtClean="0"/>
              <a:t> , </a:t>
            </a:r>
            <a:r>
              <a:rPr lang="ru-RU" sz="900" dirty="0"/>
              <a:t>п</a:t>
            </a:r>
            <a:r>
              <a:rPr lang="uk-UA" sz="900" dirty="0" err="1" smtClean="0"/>
              <a:t>орівнянює</a:t>
            </a:r>
            <a:r>
              <a:rPr lang="uk-UA" sz="900" dirty="0" smtClean="0"/>
              <a:t> фактичне </a:t>
            </a:r>
            <a:r>
              <a:rPr lang="uk-UA" sz="900" dirty="0"/>
              <a:t>споживання</a:t>
            </a:r>
            <a:r>
              <a:rPr lang="en-US" sz="900" dirty="0"/>
              <a:t> </a:t>
            </a:r>
            <a:r>
              <a:rPr lang="uk-UA" sz="900" dirty="0"/>
              <a:t> до ліміту або  норми питомого </a:t>
            </a:r>
            <a:r>
              <a:rPr lang="uk-UA" sz="900" dirty="0" smtClean="0"/>
              <a:t>енергоспоживання </a:t>
            </a:r>
            <a:r>
              <a:rPr lang="en-US" sz="900" dirty="0" err="1"/>
              <a:t>i</a:t>
            </a:r>
            <a:r>
              <a:rPr lang="uk-UA" sz="900" dirty="0"/>
              <a:t> автоматично рахує  вартість    спожитих енергоресурсів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900" dirty="0" smtClean="0"/>
              <a:t>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06675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build="p"/>
      <p:bldP spid="22" grpId="0" animBg="1"/>
      <p:bldP spid="29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2400" y="1276350"/>
            <a:ext cx="9008828" cy="3238504"/>
            <a:chOff x="0" y="1385719"/>
            <a:chExt cx="9144000" cy="1828800"/>
          </a:xfrm>
        </p:grpSpPr>
        <p:sp>
          <p:nvSpPr>
            <p:cNvPr id="12" name="Rectangle 11"/>
            <p:cNvSpPr/>
            <p:nvPr/>
          </p:nvSpPr>
          <p:spPr>
            <a:xfrm>
              <a:off x="4495800" y="1385719"/>
              <a:ext cx="4648200" cy="18288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entagon 14"/>
            <p:cNvSpPr/>
            <p:nvPr/>
          </p:nvSpPr>
          <p:spPr>
            <a:xfrm>
              <a:off x="0" y="1428750"/>
              <a:ext cx="4572000" cy="1721221"/>
            </a:xfrm>
            <a:prstGeom prst="homePlate">
              <a:avLst>
                <a:gd name="adj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523220"/>
          </a:xfr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Доступна </a:t>
            </a:r>
            <a:r>
              <a:rPr lang="ru-RU" b="1" dirty="0" err="1">
                <a:solidFill>
                  <a:schemeClr val="bg1"/>
                </a:solidFill>
              </a:rPr>
              <a:t>анал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uk-UA" b="1" dirty="0" err="1" smtClean="0">
                <a:solidFill>
                  <a:schemeClr val="bg1"/>
                </a:solidFill>
              </a:rPr>
              <a:t>тика</a:t>
            </a:r>
            <a:r>
              <a:rPr lang="uk-UA" b="1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0" y="980977"/>
            <a:ext cx="8229600" cy="230832"/>
          </a:xfr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ru-RU" sz="900" dirty="0" err="1" smtClean="0"/>
              <a:t>споживанн</a:t>
            </a:r>
            <a:r>
              <a:rPr lang="ru-RU" sz="900" dirty="0" err="1"/>
              <a:t>я</a:t>
            </a:r>
            <a:r>
              <a:rPr lang="ru-RU" sz="900" dirty="0" smtClean="0"/>
              <a:t> </a:t>
            </a:r>
            <a:r>
              <a:rPr lang="ru-RU" sz="900" dirty="0" err="1"/>
              <a:t>вс</a:t>
            </a:r>
            <a:r>
              <a:rPr lang="en-US" sz="900" dirty="0" err="1"/>
              <a:t>i</a:t>
            </a:r>
            <a:r>
              <a:rPr lang="ru-RU" sz="900" dirty="0"/>
              <a:t>х</a:t>
            </a:r>
            <a:r>
              <a:rPr lang="en-US" sz="900" dirty="0"/>
              <a:t> </a:t>
            </a:r>
            <a:r>
              <a:rPr lang="ru-RU" sz="900" dirty="0" err="1"/>
              <a:t>енергоресурс</a:t>
            </a:r>
            <a:r>
              <a:rPr lang="en-US" sz="900" dirty="0" err="1"/>
              <a:t>i</a:t>
            </a:r>
            <a:r>
              <a:rPr lang="ru-RU" sz="900" dirty="0"/>
              <a:t>в</a:t>
            </a:r>
            <a:r>
              <a:rPr lang="en-US" sz="900" dirty="0"/>
              <a:t> </a:t>
            </a:r>
            <a:r>
              <a:rPr lang="ru-RU" sz="900" dirty="0"/>
              <a:t>в </a:t>
            </a:r>
            <a:r>
              <a:rPr lang="ru-RU" sz="900" dirty="0" err="1"/>
              <a:t>буд</a:t>
            </a:r>
            <a:r>
              <a:rPr lang="en-US" sz="900" dirty="0" err="1"/>
              <a:t>i</a:t>
            </a:r>
            <a:r>
              <a:rPr lang="ru-RU" sz="900" dirty="0" err="1"/>
              <a:t>вл</a:t>
            </a:r>
            <a:r>
              <a:rPr lang="en-US" sz="900" dirty="0" err="1"/>
              <a:t>i</a:t>
            </a:r>
            <a:r>
              <a:rPr lang="ru-RU" sz="900" dirty="0"/>
              <a:t> за м</a:t>
            </a:r>
            <a:r>
              <a:rPr lang="en-US" sz="900" dirty="0" err="1"/>
              <a:t>i</a:t>
            </a:r>
            <a:r>
              <a:rPr lang="ru-RU" sz="900" dirty="0" err="1"/>
              <a:t>сяць</a:t>
            </a:r>
            <a:r>
              <a:rPr lang="ru-RU" sz="900" dirty="0"/>
              <a:t> з </a:t>
            </a:r>
            <a:r>
              <a:rPr lang="ru-RU" sz="900" dirty="0" err="1"/>
              <a:t>автоматичним</a:t>
            </a:r>
            <a:r>
              <a:rPr lang="ru-RU" sz="900" dirty="0"/>
              <a:t> </a:t>
            </a:r>
            <a:r>
              <a:rPr lang="ru-RU" sz="900" dirty="0" err="1"/>
              <a:t>розрахунком</a:t>
            </a:r>
            <a:r>
              <a:rPr lang="ru-RU" sz="900" dirty="0"/>
              <a:t>  </a:t>
            </a:r>
            <a:r>
              <a:rPr lang="ru-RU" sz="900" dirty="0" err="1"/>
              <a:t>питомого</a:t>
            </a:r>
            <a:r>
              <a:rPr lang="ru-RU" sz="900" dirty="0"/>
              <a:t> </a:t>
            </a:r>
            <a:r>
              <a:rPr lang="ru-RU" sz="900" dirty="0" err="1" smtClean="0"/>
              <a:t>енергоспоживання</a:t>
            </a:r>
            <a:endParaRPr lang="uk-UA" sz="900" dirty="0"/>
          </a:p>
        </p:txBody>
      </p:sp>
      <p:sp>
        <p:nvSpPr>
          <p:cNvPr id="22" name="Rectangle 21"/>
          <p:cNvSpPr/>
          <p:nvPr/>
        </p:nvSpPr>
        <p:spPr>
          <a:xfrm>
            <a:off x="4343400" y="927481"/>
            <a:ext cx="457200" cy="23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6324600" y="1809750"/>
            <a:ext cx="1905001" cy="213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1100" dirty="0" smtClean="0">
                <a:solidFill>
                  <a:schemeClr val="bg1"/>
                </a:solidFill>
              </a:rPr>
              <a:t> </a:t>
            </a:r>
            <a:endParaRPr lang="uk-UA" sz="1100" dirty="0">
              <a:solidFill>
                <a:schemeClr val="bg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1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76351"/>
            <a:ext cx="5942016" cy="3238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6248400" y="1657350"/>
            <a:ext cx="28194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buNone/>
            </a:pPr>
            <a:r>
              <a:rPr lang="ru-RU" sz="1100" dirty="0" err="1" smtClean="0">
                <a:solidFill>
                  <a:schemeClr val="bg1"/>
                </a:solidFill>
              </a:rPr>
              <a:t>Також</a:t>
            </a:r>
            <a:r>
              <a:rPr lang="ru-RU" sz="1100" dirty="0" smtClean="0">
                <a:solidFill>
                  <a:schemeClr val="bg1"/>
                </a:solidFill>
              </a:rPr>
              <a:t> в систем</a:t>
            </a:r>
            <a:r>
              <a:rPr lang="uk-UA" sz="1100" dirty="0" smtClean="0">
                <a:solidFill>
                  <a:schemeClr val="bg1"/>
                </a:solidFill>
              </a:rPr>
              <a:t>і доступна аналітика:</a:t>
            </a:r>
          </a:p>
          <a:p>
            <a:pPr fontAlgn="base"/>
            <a:r>
              <a:rPr lang="uk-UA" sz="1100" dirty="0" smtClean="0">
                <a:solidFill>
                  <a:schemeClr val="bg1"/>
                </a:solidFill>
              </a:rPr>
              <a:t>порівняння </a:t>
            </a:r>
            <a:r>
              <a:rPr lang="uk-UA" sz="1100" dirty="0">
                <a:solidFill>
                  <a:schemeClr val="bg1"/>
                </a:solidFill>
              </a:rPr>
              <a:t>будівлі до будівлі</a:t>
            </a:r>
          </a:p>
          <a:p>
            <a:pPr fontAlgn="base"/>
            <a:r>
              <a:rPr lang="uk-UA" sz="1100" dirty="0">
                <a:solidFill>
                  <a:schemeClr val="bg1"/>
                </a:solidFill>
              </a:rPr>
              <a:t>облік споживання енергоресурсів орендарями </a:t>
            </a:r>
          </a:p>
          <a:p>
            <a:pPr fontAlgn="base"/>
            <a:r>
              <a:rPr lang="uk-UA" sz="1100" dirty="0">
                <a:solidFill>
                  <a:schemeClr val="bg1"/>
                </a:solidFill>
              </a:rPr>
              <a:t>експорт даних в </a:t>
            </a:r>
            <a:r>
              <a:rPr lang="en-US" sz="1100" dirty="0" smtClean="0">
                <a:solidFill>
                  <a:schemeClr val="bg1"/>
                </a:solidFill>
              </a:rPr>
              <a:t>Excel </a:t>
            </a:r>
            <a:endParaRPr lang="ru-RU" sz="1100" dirty="0" smtClean="0">
              <a:solidFill>
                <a:schemeClr val="bg1"/>
              </a:solidFill>
            </a:endParaRPr>
          </a:p>
          <a:p>
            <a:pPr fontAlgn="base"/>
            <a:r>
              <a:rPr lang="uk-UA" sz="1100" dirty="0">
                <a:solidFill>
                  <a:schemeClr val="bg1"/>
                </a:solidFill>
              </a:rPr>
              <a:t>публічна сторінка </a:t>
            </a:r>
            <a:r>
              <a:rPr lang="uk-UA" sz="1100" dirty="0" smtClean="0">
                <a:solidFill>
                  <a:schemeClr val="bg1"/>
                </a:solidFill>
              </a:rPr>
              <a:t>будівлі</a:t>
            </a:r>
          </a:p>
          <a:p>
            <a:pPr fontAlgn="base"/>
            <a:r>
              <a:rPr lang="ru-RU" sz="1100" dirty="0" err="1" smtClean="0">
                <a:solidFill>
                  <a:schemeClr val="bg1"/>
                </a:solidFill>
              </a:rPr>
              <a:t>кластеризац</a:t>
            </a:r>
            <a:r>
              <a:rPr lang="uk-UA" sz="1100" dirty="0">
                <a:solidFill>
                  <a:schemeClr val="bg1"/>
                </a:solidFill>
              </a:rPr>
              <a:t>і</a:t>
            </a:r>
            <a:r>
              <a:rPr lang="ru-RU" sz="1100" dirty="0" smtClean="0">
                <a:solidFill>
                  <a:schemeClr val="bg1"/>
                </a:solidFill>
              </a:rPr>
              <a:t>я </a:t>
            </a:r>
            <a:r>
              <a:rPr lang="uk-UA" sz="1100" dirty="0">
                <a:solidFill>
                  <a:schemeClr val="bg1"/>
                </a:solidFill>
              </a:rPr>
              <a:t>і</a:t>
            </a:r>
            <a:r>
              <a:rPr lang="ru-RU" sz="1100" dirty="0" smtClean="0">
                <a:solidFill>
                  <a:schemeClr val="bg1"/>
                </a:solidFill>
              </a:rPr>
              <a:t> </a:t>
            </a:r>
            <a:r>
              <a:rPr lang="ru-RU" sz="1100" dirty="0" err="1" smtClean="0">
                <a:solidFill>
                  <a:schemeClr val="bg1"/>
                </a:solidFill>
              </a:rPr>
              <a:t>групування</a:t>
            </a:r>
            <a:r>
              <a:rPr lang="ru-RU" sz="1100" dirty="0" smtClean="0">
                <a:solidFill>
                  <a:schemeClr val="bg1"/>
                </a:solidFill>
              </a:rPr>
              <a:t>  </a:t>
            </a:r>
            <a:r>
              <a:rPr lang="ru-RU" sz="1100" dirty="0" err="1" smtClean="0">
                <a:solidFill>
                  <a:schemeClr val="bg1"/>
                </a:solidFill>
              </a:rPr>
              <a:t>буд</a:t>
            </a:r>
            <a:r>
              <a:rPr lang="uk-UA" sz="1100" dirty="0">
                <a:solidFill>
                  <a:schemeClr val="bg1"/>
                </a:solidFill>
              </a:rPr>
              <a:t>і</a:t>
            </a:r>
            <a:r>
              <a:rPr lang="ru-RU" sz="1100" dirty="0" err="1" smtClean="0">
                <a:solidFill>
                  <a:schemeClr val="bg1"/>
                </a:solidFill>
              </a:rPr>
              <a:t>вель</a:t>
            </a:r>
            <a:endParaRPr lang="en-US" sz="1100" dirty="0">
              <a:solidFill>
                <a:schemeClr val="bg1"/>
              </a:solidFill>
            </a:endParaRPr>
          </a:p>
          <a:p>
            <a:pPr fontAlgn="base"/>
            <a:r>
              <a:rPr lang="uk-UA" sz="1100" dirty="0">
                <a:solidFill>
                  <a:schemeClr val="bg1"/>
                </a:solidFill>
              </a:rPr>
              <a:t>історія покращень, для  відслідковування ефекту енергозберігаючих заходів і розрахунку окупності для інших будівель такого типу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1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23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build="p"/>
      <p:bldP spid="22" grpId="0" animBg="1"/>
      <p:bldP spid="29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2284" y="1276350"/>
            <a:ext cx="8981716" cy="3238504"/>
            <a:chOff x="0" y="1385719"/>
            <a:chExt cx="9144000" cy="1828800"/>
          </a:xfrm>
        </p:grpSpPr>
        <p:sp>
          <p:nvSpPr>
            <p:cNvPr id="12" name="Rectangle 11"/>
            <p:cNvSpPr/>
            <p:nvPr/>
          </p:nvSpPr>
          <p:spPr>
            <a:xfrm>
              <a:off x="4495800" y="1385719"/>
              <a:ext cx="4648200" cy="18288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entagon 14"/>
            <p:cNvSpPr/>
            <p:nvPr/>
          </p:nvSpPr>
          <p:spPr>
            <a:xfrm>
              <a:off x="0" y="1428750"/>
              <a:ext cx="4572000" cy="1721221"/>
            </a:xfrm>
            <a:prstGeom prst="homePlate">
              <a:avLst>
                <a:gd name="adj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438150"/>
            <a:ext cx="8229600" cy="523220"/>
          </a:xfr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Доступна </a:t>
            </a:r>
            <a:r>
              <a:rPr lang="ru-RU" b="1" dirty="0" err="1">
                <a:solidFill>
                  <a:schemeClr val="bg1"/>
                </a:solidFill>
              </a:rPr>
              <a:t>анал</a:t>
            </a:r>
            <a:r>
              <a:rPr lang="en-US" b="1" dirty="0" err="1">
                <a:solidFill>
                  <a:schemeClr val="bg1"/>
                </a:solidFill>
              </a:rPr>
              <a:t>i</a:t>
            </a:r>
            <a:r>
              <a:rPr lang="uk-UA" b="1" dirty="0" err="1" smtClean="0">
                <a:solidFill>
                  <a:schemeClr val="bg1"/>
                </a:solidFill>
              </a:rPr>
              <a:t>тика</a:t>
            </a:r>
            <a:r>
              <a:rPr lang="uk-UA" b="1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0" y="980977"/>
            <a:ext cx="8229600" cy="397032"/>
          </a:xfr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ru-RU" sz="900" dirty="0" err="1"/>
              <a:t>кластеризац</a:t>
            </a:r>
            <a:r>
              <a:rPr lang="uk-UA" sz="900" dirty="0"/>
              <a:t>і</a:t>
            </a:r>
            <a:r>
              <a:rPr lang="ru-RU" sz="900" dirty="0"/>
              <a:t>я </a:t>
            </a:r>
            <a:r>
              <a:rPr lang="uk-UA" sz="900" dirty="0"/>
              <a:t>і</a:t>
            </a:r>
            <a:r>
              <a:rPr lang="ru-RU" sz="900" dirty="0"/>
              <a:t> </a:t>
            </a:r>
            <a:r>
              <a:rPr lang="ru-RU" sz="900" dirty="0" err="1"/>
              <a:t>групування</a:t>
            </a:r>
            <a:r>
              <a:rPr lang="ru-RU" sz="900" dirty="0"/>
              <a:t>  </a:t>
            </a:r>
            <a:r>
              <a:rPr lang="ru-RU" sz="900" dirty="0" err="1"/>
              <a:t>буд</a:t>
            </a:r>
            <a:r>
              <a:rPr lang="uk-UA" sz="900" dirty="0"/>
              <a:t>і</a:t>
            </a:r>
            <a:r>
              <a:rPr lang="ru-RU" sz="900" dirty="0" err="1"/>
              <a:t>вель</a:t>
            </a:r>
            <a:endParaRPr lang="en-US" sz="900" dirty="0"/>
          </a:p>
          <a:p>
            <a:pPr marL="0" indent="0" algn="ctr">
              <a:buNone/>
            </a:pPr>
            <a:endParaRPr lang="uk-UA" sz="900" dirty="0"/>
          </a:p>
        </p:txBody>
      </p:sp>
      <p:sp>
        <p:nvSpPr>
          <p:cNvPr id="22" name="Rectangle 21"/>
          <p:cNvSpPr/>
          <p:nvPr/>
        </p:nvSpPr>
        <p:spPr>
          <a:xfrm>
            <a:off x="4343400" y="927481"/>
            <a:ext cx="457200" cy="23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6324600" y="1809750"/>
            <a:ext cx="1905001" cy="213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1100" dirty="0" smtClean="0">
                <a:solidFill>
                  <a:schemeClr val="bg1"/>
                </a:solidFill>
              </a:rPr>
              <a:t> </a:t>
            </a:r>
            <a:endParaRPr lang="uk-UA" sz="1100" dirty="0">
              <a:solidFill>
                <a:schemeClr val="bg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1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37128" y="1657350"/>
            <a:ext cx="2230672" cy="2514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endParaRPr lang="uk-UA" sz="1100" dirty="0" smtClean="0">
              <a:solidFill>
                <a:schemeClr val="bg1"/>
              </a:solidFill>
            </a:endParaRPr>
          </a:p>
          <a:p>
            <a:pPr marL="0" indent="0" fontAlgn="base">
              <a:buNone/>
            </a:pPr>
            <a:endParaRPr lang="uk-UA" sz="1100" dirty="0">
              <a:solidFill>
                <a:schemeClr val="bg1"/>
              </a:solidFill>
            </a:endParaRPr>
          </a:p>
          <a:p>
            <a:pPr marL="0" indent="0" fontAlgn="base">
              <a:buNone/>
            </a:pPr>
            <a:r>
              <a:rPr lang="uk-UA" sz="1100" dirty="0" smtClean="0">
                <a:solidFill>
                  <a:schemeClr val="bg1"/>
                </a:solidFill>
              </a:rPr>
              <a:t>Для глибшого </a:t>
            </a:r>
            <a:r>
              <a:rPr lang="uk-UA" sz="1100" dirty="0" err="1" smtClean="0">
                <a:solidFill>
                  <a:schemeClr val="bg1"/>
                </a:solidFill>
              </a:rPr>
              <a:t>анал</a:t>
            </a:r>
            <a:r>
              <a:rPr lang="ru-RU" sz="1100" dirty="0" err="1" smtClean="0">
                <a:solidFill>
                  <a:schemeClr val="bg1"/>
                </a:solidFill>
              </a:rPr>
              <a:t>ізу</a:t>
            </a:r>
            <a:r>
              <a:rPr lang="uk-UA" sz="1100" dirty="0" smtClean="0">
                <a:solidFill>
                  <a:schemeClr val="bg1"/>
                </a:solidFill>
              </a:rPr>
              <a:t> </a:t>
            </a:r>
            <a:r>
              <a:rPr lang="ru-RU" sz="1100" dirty="0">
                <a:solidFill>
                  <a:schemeClr val="bg1"/>
                </a:solidFill>
              </a:rPr>
              <a:t>система  </a:t>
            </a:r>
            <a:r>
              <a:rPr lang="ru-RU" sz="1100" dirty="0" err="1">
                <a:solidFill>
                  <a:schemeClr val="bg1"/>
                </a:solidFill>
              </a:rPr>
              <a:t>самостійно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згруповує</a:t>
            </a:r>
            <a:r>
              <a:rPr lang="ru-RU" sz="1100" dirty="0">
                <a:solidFill>
                  <a:schemeClr val="bg1"/>
                </a:solidFill>
              </a:rPr>
              <a:t> і </a:t>
            </a:r>
            <a:r>
              <a:rPr lang="ru-RU" sz="1100" dirty="0" err="1">
                <a:solidFill>
                  <a:schemeClr val="bg1"/>
                </a:solidFill>
              </a:rPr>
              <a:t>порівнює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енергоспоживання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груп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будівель</a:t>
            </a:r>
            <a:r>
              <a:rPr lang="ru-RU" sz="1100" dirty="0">
                <a:solidFill>
                  <a:schemeClr val="bg1"/>
                </a:solidFill>
              </a:rPr>
              <a:t> за </a:t>
            </a:r>
            <a:r>
              <a:rPr lang="ru-RU" sz="1100" dirty="0" err="1">
                <a:solidFill>
                  <a:schemeClr val="bg1"/>
                </a:solidFill>
              </a:rPr>
              <a:t>потрібними</a:t>
            </a:r>
            <a:r>
              <a:rPr lang="ru-RU" sz="1100" dirty="0">
                <a:solidFill>
                  <a:schemeClr val="bg1"/>
                </a:solidFill>
              </a:rPr>
              <a:t> Вам параметрами ( </a:t>
            </a:r>
            <a:r>
              <a:rPr lang="ru-RU" sz="1100" dirty="0" err="1">
                <a:solidFill>
                  <a:schemeClr val="bg1"/>
                </a:solidFill>
              </a:rPr>
              <a:t>площа</a:t>
            </a:r>
            <a:r>
              <a:rPr lang="ru-RU" sz="1100" dirty="0">
                <a:solidFill>
                  <a:schemeClr val="bg1"/>
                </a:solidFill>
              </a:rPr>
              <a:t>, </a:t>
            </a:r>
            <a:r>
              <a:rPr lang="ru-RU" sz="1100" dirty="0" err="1">
                <a:solidFill>
                  <a:schemeClr val="bg1"/>
                </a:solidFill>
              </a:rPr>
              <a:t>оплювальна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площа</a:t>
            </a:r>
            <a:r>
              <a:rPr lang="ru-RU" sz="1100" dirty="0">
                <a:solidFill>
                  <a:schemeClr val="bg1"/>
                </a:solidFill>
              </a:rPr>
              <a:t>, </a:t>
            </a:r>
            <a:r>
              <a:rPr lang="ru-RU" sz="1100" dirty="0" err="1">
                <a:solidFill>
                  <a:schemeClr val="bg1"/>
                </a:solidFill>
              </a:rPr>
              <a:t>опалювальний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об`єм</a:t>
            </a:r>
            <a:r>
              <a:rPr lang="ru-RU" sz="1100" dirty="0">
                <a:solidFill>
                  <a:schemeClr val="bg1"/>
                </a:solidFill>
              </a:rPr>
              <a:t>, </a:t>
            </a:r>
            <a:r>
              <a:rPr lang="ru-RU" sz="1100" dirty="0" err="1">
                <a:solidFill>
                  <a:schemeClr val="bg1"/>
                </a:solidFill>
              </a:rPr>
              <a:t>кількасть</a:t>
            </a:r>
            <a:r>
              <a:rPr lang="ru-RU" sz="1100" dirty="0">
                <a:solidFill>
                  <a:schemeClr val="bg1"/>
                </a:solidFill>
              </a:rPr>
              <a:t> людей, </a:t>
            </a:r>
            <a:r>
              <a:rPr lang="ru-RU" sz="1100" dirty="0" err="1">
                <a:solidFill>
                  <a:schemeClr val="bg1"/>
                </a:solidFill>
              </a:rPr>
              <a:t>адміністративні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райони</a:t>
            </a:r>
            <a:r>
              <a:rPr lang="ru-RU" sz="1100" dirty="0">
                <a:solidFill>
                  <a:schemeClr val="bg1"/>
                </a:solidFill>
              </a:rPr>
              <a:t>, </a:t>
            </a:r>
            <a:r>
              <a:rPr lang="ru-RU" sz="1100" dirty="0" err="1">
                <a:solidFill>
                  <a:schemeClr val="bg1"/>
                </a:solidFill>
              </a:rPr>
              <a:t>цільове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використання</a:t>
            </a:r>
            <a:r>
              <a:rPr lang="ru-RU" sz="1100" dirty="0">
                <a:solidFill>
                  <a:schemeClr val="bg1"/>
                </a:solidFill>
              </a:rPr>
              <a:t> </a:t>
            </a:r>
            <a:r>
              <a:rPr lang="ru-RU" sz="1100" dirty="0" err="1">
                <a:solidFill>
                  <a:schemeClr val="bg1"/>
                </a:solidFill>
              </a:rPr>
              <a:t>будівель</a:t>
            </a:r>
            <a:r>
              <a:rPr lang="ru-RU" sz="1100" dirty="0">
                <a:solidFill>
                  <a:schemeClr val="bg1"/>
                </a:solidFill>
              </a:rPr>
              <a:t>…)</a:t>
            </a:r>
          </a:p>
          <a:p>
            <a:pPr marL="0" indent="0" algn="ctr" fontAlgn="base">
              <a:buNone/>
            </a:pPr>
            <a:endParaRPr lang="uk-UA" sz="1100" dirty="0">
              <a:solidFill>
                <a:schemeClr val="bg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1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4" name="Місце для вмісту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4" y="1276350"/>
            <a:ext cx="6657616" cy="324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91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build="p"/>
      <p:bldP spid="22" grpId="0" animBg="1"/>
      <p:bldP spid="29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Mercurio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Mercurio">
      <a:majorFont>
        <a:latin typeface="Source Sans Pro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5431</TotalTime>
  <Words>788</Words>
  <Application>Microsoft Office PowerPoint</Application>
  <PresentationFormat>Екран (16:9)</PresentationFormat>
  <Paragraphs>139</Paragraphs>
  <Slides>22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7" baseType="lpstr">
      <vt:lpstr>Arial</vt:lpstr>
      <vt:lpstr>Source Sans Pro</vt:lpstr>
      <vt:lpstr>Calibri</vt:lpstr>
      <vt:lpstr>Source Sans Pro Light</vt:lpstr>
      <vt:lpstr>Office Theme</vt:lpstr>
      <vt:lpstr>Презентація PowerPoint</vt:lpstr>
      <vt:lpstr>Проблема</vt:lpstr>
      <vt:lpstr>Рішенні</vt:lpstr>
      <vt:lpstr>Основні рішення</vt:lpstr>
      <vt:lpstr>Збір  показників лічильників</vt:lpstr>
      <vt:lpstr>Моніторинг за споживанням енергоресурсів </vt:lpstr>
      <vt:lpstr>Доступна аналiтика</vt:lpstr>
      <vt:lpstr>Доступна аналiтика </vt:lpstr>
      <vt:lpstr>Доступна аналiтика </vt:lpstr>
      <vt:lpstr>Функціональність</vt:lpstr>
      <vt:lpstr>Ключова </vt:lpstr>
      <vt:lpstr>Отримання даних</vt:lpstr>
      <vt:lpstr>Деталі будівлі</vt:lpstr>
      <vt:lpstr>Звіти</vt:lpstr>
      <vt:lpstr>Аналіз</vt:lpstr>
      <vt:lpstr>Система</vt:lpstr>
      <vt:lpstr>Сценарії</vt:lpstr>
      <vt:lpstr>Сценарії</vt:lpstr>
      <vt:lpstr>Ефект</vt:lpstr>
      <vt:lpstr>Переваги uMuni </vt:lpstr>
      <vt:lpstr>Переваги uMuni </vt:lpstr>
      <vt:lpstr>uMuni це глобальний сервіс  який зробить світ більш енергоефективним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Zenyk Matchyshyn</dc:creator>
  <cp:lastModifiedBy>sasha</cp:lastModifiedBy>
  <cp:revision>348</cp:revision>
  <dcterms:created xsi:type="dcterms:W3CDTF">2006-08-16T00:00:00Z</dcterms:created>
  <dcterms:modified xsi:type="dcterms:W3CDTF">2016-01-22T12:49:10Z</dcterms:modified>
</cp:coreProperties>
</file>